
<file path=[Content_Types].xml><?xml version="1.0" encoding="utf-8"?>
<Types xmlns="http://schemas.openxmlformats.org/package/2006/content-types">
  <Override PartName="/ppt/slideLayouts/slideLayout8.xml" ContentType="application/vnd.openxmlformats-officedocument.presentationml.slideLayout+xml"/>
  <Override PartName="/ppt/theme/themeOverride29.xml" ContentType="application/vnd.openxmlformats-officedocument.themeOverride+xml"/>
  <Override PartName="/ppt/theme/themeOverride30.xml" ContentType="application/vnd.openxmlformats-officedocument.themeOverr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Override27.xml" ContentType="application/vnd.openxmlformats-officedocument.themeOverr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theme/themeOverride7.xml" ContentType="application/vnd.openxmlformats-officedocument.themeOverride+xml"/>
  <Override PartName="/ppt/theme/themeOverride22.xml" ContentType="application/vnd.openxmlformats-officedocument.themeOverr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theme/themeOverride28.xml" ContentType="application/vnd.openxmlformats-officedocument.themeOverride+xml"/>
  <Override PartName="/ppt/notesSlides/notesSlide4.xml" ContentType="application/vnd.openxmlformats-officedocument.presentationml.notesSlide+xml"/>
  <Override PartName="/ppt/slides/slide13.xml" ContentType="application/vnd.openxmlformats-officedocument.presentationml.slide+xml"/>
  <Override PartName="/ppt/theme/themeOverride24.xml" ContentType="application/vnd.openxmlformats-officedocument.themeOverride+xml"/>
  <Override PartName="/ppt/theme/themeOverride16.xml" ContentType="application/vnd.openxmlformats-officedocument.themeOverr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theme/themeOverride25.xml" ContentType="application/vnd.openxmlformats-officedocument.themeOverr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10.xml" ContentType="application/vnd.openxmlformats-officedocument.presentationml.slide+xml"/>
  <Override PartName="/ppt/theme/themeOverride19.xml" ContentType="application/vnd.openxmlformats-officedocument.themeOverride+xml"/>
  <Override PartName="/ppt/presProps.xml" ContentType="application/vnd.openxmlformats-officedocument.presentationml.presProps+xml"/>
  <Override PartName="/ppt/theme/themeOverride2.xml" ContentType="application/vnd.openxmlformats-officedocument.themeOverride+xml"/>
  <Override PartName="/ppt/theme/themeOverride4.xml" ContentType="application/vnd.openxmlformats-officedocument.themeOverride+xml"/>
  <Override PartName="/ppt/slides/slide27.xml" ContentType="application/vnd.openxmlformats-officedocument.presentationml.slide+xml"/>
  <Override PartName="/ppt/tags/tag5.xml" ContentType="application/vnd.openxmlformats-officedocument.presentationml.tags+xml"/>
  <Override PartName="/docProps/core.xml" ContentType="application/vnd.openxmlformats-package.core-properties+xml"/>
  <Override PartName="/ppt/theme/themeOverride17.xml" ContentType="application/vnd.openxmlformats-officedocument.themeOverr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theme/themeOverride26.xml" ContentType="application/vnd.openxmlformats-officedocument.themeOverride+xml"/>
  <Override PartName="/ppt/theme/themeOverride31.xml" ContentType="application/vnd.openxmlformats-officedocument.themeOverride+xml"/>
  <Override PartName="/ppt/theme/themeOverride8.xml" ContentType="application/vnd.openxmlformats-officedocument.themeOverride+xml"/>
  <Override PartName="/ppt/slides/slide19.xml" ContentType="application/vnd.openxmlformats-officedocument.presentationml.slide+xml"/>
  <Override PartName="/ppt/slides/slide12.xml" ContentType="application/vnd.openxmlformats-officedocument.presentationml.slide+xml"/>
  <Override PartName="/ppt/tags/tag2.xml" ContentType="application/vnd.openxmlformats-officedocument.presentationml.tags+xml"/>
  <Override PartName="/ppt/notesSlides/notesSlide2.xml" ContentType="application/vnd.openxmlformats-officedocument.presentationml.notesSlide+xml"/>
  <Override PartName="/ppt/theme/themeOverride11.xml" ContentType="application/vnd.openxmlformats-officedocument.themeOverride+xml"/>
  <Override PartName="/ppt/theme/themeOverride23.xml" ContentType="application/vnd.openxmlformats-officedocument.themeOverride+xml"/>
  <Override PartName="/ppt/theme/theme2.xml" ContentType="application/vnd.openxmlformats-officedocument.theme+xml"/>
  <Override PartName="/ppt/slides/slide2.xml" ContentType="application/vnd.openxmlformats-officedocument.presentationml.slide+xml"/>
  <Override PartName="/ppt/theme/themeOverride21.xml" ContentType="application/vnd.openxmlformats-officedocument.themeOverride+xml"/>
  <Override PartName="/ppt/theme/themeOverride18.xml" ContentType="application/vnd.openxmlformats-officedocument.themeOverride+xml"/>
  <Override PartName="/ppt/theme/themeOverride13.xml" ContentType="application/vnd.openxmlformats-officedocument.themeOverr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tags/tag3.xml" ContentType="application/vnd.openxmlformats-officedocument.presentationml.tags+xml"/>
  <Override PartName="/ppt/notesSlides/notesSlide3.xml" ContentType="application/vnd.openxmlformats-officedocument.presentationml.notesSlide+xml"/>
  <Override PartName="/ppt/theme/themeOverride14.xml" ContentType="application/vnd.openxmlformats-officedocument.themeOverride+xml"/>
  <Default Extension="xml" ContentType="application/xml"/>
  <Override PartName="/ppt/theme/themeOverride9.xml" ContentType="application/vnd.openxmlformats-officedocument.themeOverr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theme/themeOverride15.xml" ContentType="application/vnd.openxmlformats-officedocument.themeOverride+xml"/>
  <Override PartName="/ppt/slides/slide25.xml" ContentType="application/vnd.openxmlformats-officedocument.presentationml.slide+xml"/>
  <Override PartName="/ppt/tags/tag4.xml" ContentType="application/vnd.openxmlformats-officedocument.presentationml.tags+xml"/>
  <Override PartName="/ppt/slides/slide14.xml" ContentType="application/vnd.openxmlformats-officedocument.presentationml.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theme/themeOverride5.xml" ContentType="application/vnd.openxmlformats-officedocument.themeOverr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theme/themeOverride1.xml" ContentType="application/vnd.openxmlformats-officedocument.themeOverr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theme/themeOverride10.xml" ContentType="application/vnd.openxmlformats-officedocument.themeOverride+xml"/>
  <Override PartName="/ppt/slides/slide24.xml" ContentType="application/vnd.openxmlformats-officedocument.presentationml.slide+xml"/>
  <Override PartName="/ppt/tags/tag1.xml" ContentType="application/vnd.openxmlformats-officedocument.presentationml.tags+xml"/>
  <Override PartName="/ppt/slides/slide6.xml" ContentType="application/vnd.openxmlformats-officedocument.presentationml.slide+xml"/>
  <Override PartName="/ppt/slides/slide16.xml" ContentType="application/vnd.openxmlformats-officedocument.presentationml.slide+xml"/>
  <Override PartName="/ppt/theme/themeOverride12.xml" ContentType="application/vnd.openxmlformats-officedocument.themeOverride+xml"/>
  <Override PartName="/ppt/theme/themeOverride20.xml" ContentType="application/vnd.openxmlformats-officedocument.themeOverr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7" r:id="rId1"/>
  </p:sldMasterIdLst>
  <p:notesMasterIdLst>
    <p:notesMasterId r:id="rId33"/>
  </p:notesMasterIdLst>
  <p:sldIdLst>
    <p:sldId id="256" r:id="rId2"/>
    <p:sldId id="277" r:id="rId3"/>
    <p:sldId id="271" r:id="rId4"/>
    <p:sldId id="272" r:id="rId5"/>
    <p:sldId id="273" r:id="rId6"/>
    <p:sldId id="270" r:id="rId7"/>
    <p:sldId id="274" r:id="rId8"/>
    <p:sldId id="275" r:id="rId9"/>
    <p:sldId id="257" r:id="rId10"/>
    <p:sldId id="280" r:id="rId11"/>
    <p:sldId id="279" r:id="rId12"/>
    <p:sldId id="286" r:id="rId13"/>
    <p:sldId id="264" r:id="rId14"/>
    <p:sldId id="281" r:id="rId15"/>
    <p:sldId id="282" r:id="rId16"/>
    <p:sldId id="283" r:id="rId17"/>
    <p:sldId id="285" r:id="rId18"/>
    <p:sldId id="287" r:id="rId19"/>
    <p:sldId id="288" r:id="rId20"/>
    <p:sldId id="290" r:id="rId21"/>
    <p:sldId id="291" r:id="rId22"/>
    <p:sldId id="292" r:id="rId23"/>
    <p:sldId id="266" r:id="rId24"/>
    <p:sldId id="289" r:id="rId25"/>
    <p:sldId id="258" r:id="rId26"/>
    <p:sldId id="269" r:id="rId27"/>
    <p:sldId id="267" r:id="rId28"/>
    <p:sldId id="259" r:id="rId29"/>
    <p:sldId id="260" r:id="rId30"/>
    <p:sldId id="261" r:id="rId31"/>
    <p:sldId id="262" r:id="rId32"/>
  </p:sldIdLst>
  <p:sldSz cx="9144000" cy="6858000" type="screen4x3"/>
  <p:notesSz cx="6858000" cy="9144000"/>
  <p:defaultTextStyle>
    <a:defPPr>
      <a:defRPr lang="en-AU"/>
    </a:defPPr>
    <a:lvl1pPr algn="l" rtl="0" fontAlgn="base">
      <a:spcBef>
        <a:spcPct val="0"/>
      </a:spcBef>
      <a:spcAft>
        <a:spcPct val="0"/>
      </a:spcAft>
      <a:defRPr sz="2400" kern="1200">
        <a:solidFill>
          <a:schemeClr val="tx1"/>
        </a:solidFill>
        <a:latin typeface="Tahoma"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Tahoma"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Tahoma"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Tahoma"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Tahoma"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Tahoma"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Tahoma"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Tahoma"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Tahoma"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0C0C0"/>
    <a:srgbClr val="5F5F5F"/>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0216" autoAdjust="0"/>
    <p:restoredTop sz="94645" autoAdjust="0"/>
  </p:normalViewPr>
  <p:slideViewPr>
    <p:cSldViewPr>
      <p:cViewPr>
        <p:scale>
          <a:sx n="75" d="100"/>
          <a:sy n="75" d="100"/>
        </p:scale>
        <p:origin x="-96" y="-9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61" d="100"/>
          <a:sy n="61" d="100"/>
        </p:scale>
        <p:origin x="-1698" y="-5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ableStyles" Target="tableStyle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34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4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34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cs typeface="+mn-cs"/>
              </a:defRPr>
            </a:lvl1pPr>
          </a:lstStyle>
          <a:p>
            <a:pPr>
              <a:defRPr/>
            </a:pPr>
            <a:fld id="{41497E6A-506A-4A5F-AC5F-A0D1935CAC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123" charset="-128"/>
        <a:cs typeface="ＭＳ Ｐゴシック" pitchFamily="-123"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123"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123"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123"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r>
              <a:rPr lang="en-US" smtClean="0">
                <a:latin typeface="Arial" pitchFamily="-123" charset="0"/>
              </a:rPr>
              <a:t>2 – based on physical, environmental, historical</a:t>
            </a:r>
          </a:p>
          <a:p>
            <a:r>
              <a:rPr lang="en-US" smtClean="0">
                <a:latin typeface="Arial" pitchFamily="-123" charset="0"/>
              </a:rPr>
              <a:t>3 – places cannot produce everything so they need to trade</a:t>
            </a:r>
          </a:p>
          <a:p>
            <a:endParaRPr lang="en-US" smtClean="0">
              <a:latin typeface="Arial" pitchFamily="-123" charset="0"/>
            </a:endParaRPr>
          </a:p>
        </p:txBody>
      </p:sp>
      <p:sp>
        <p:nvSpPr>
          <p:cNvPr id="16387" name="Slide Number Placeholder 3"/>
          <p:cNvSpPr>
            <a:spLocks noGrp="1"/>
          </p:cNvSpPr>
          <p:nvPr>
            <p:ph type="sldNum" sz="quarter" idx="5"/>
          </p:nvPr>
        </p:nvSpPr>
        <p:spPr>
          <a:noFill/>
        </p:spPr>
        <p:txBody>
          <a:bodyPr/>
          <a:lstStyle/>
          <a:p>
            <a:fld id="{690FBE0E-50E1-4427-AC28-BD50CE454BD9}" type="slidenum">
              <a:rPr lang="en-US" smtClean="0">
                <a:latin typeface="Arial" pitchFamily="-123" charset="0"/>
                <a:ea typeface="ＭＳ Ｐゴシック" pitchFamily="-123" charset="-128"/>
                <a:cs typeface="ＭＳ Ｐゴシック" pitchFamily="-123" charset="-128"/>
              </a:rPr>
              <a:pPr/>
              <a:t>2</a:t>
            </a:fld>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43B36645-596D-4DF3-B16D-A29C7F06BC7F}" type="slidenum">
              <a:rPr lang="en-US">
                <a:latin typeface="Arial" pitchFamily="-123" charset="0"/>
                <a:ea typeface="ＭＳ Ｐゴシック" pitchFamily="-123" charset="-128"/>
                <a:cs typeface="ＭＳ Ｐゴシック" pitchFamily="-123" charset="-128"/>
              </a:rPr>
              <a:pPr/>
              <a:t>20</a:t>
            </a:fld>
            <a:endParaRPr lang="en-US">
              <a:latin typeface="Arial" pitchFamily="-123" charset="0"/>
              <a:ea typeface="ＭＳ Ｐゴシック" pitchFamily="-123" charset="-128"/>
              <a:cs typeface="ＭＳ Ｐゴシック" pitchFamily="-123" charset="-128"/>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a:latin typeface="Arial" pitchFamily="-123"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EE0C4D4F-904F-4AFA-9C11-7F8EB7248DBC}" type="slidenum">
              <a:rPr lang="en-US">
                <a:latin typeface="Arial" pitchFamily="-123" charset="0"/>
                <a:ea typeface="ＭＳ Ｐゴシック" pitchFamily="-123" charset="-128"/>
                <a:cs typeface="ＭＳ Ｐゴシック" pitchFamily="-123" charset="-128"/>
              </a:rPr>
              <a:pPr/>
              <a:t>21</a:t>
            </a:fld>
            <a:endParaRPr lang="en-US">
              <a:latin typeface="Arial" pitchFamily="-123" charset="0"/>
              <a:ea typeface="ＭＳ Ｐゴシック" pitchFamily="-123" charset="-128"/>
              <a:cs typeface="ＭＳ Ｐゴシック" pitchFamily="-123" charset="-128"/>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a:latin typeface="Arial" pitchFamily="-123"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21B1E66C-9D1E-4A26-BD7A-F1F5D012E68D}" type="slidenum">
              <a:rPr lang="en-US">
                <a:latin typeface="Arial" pitchFamily="-123" charset="0"/>
                <a:ea typeface="ＭＳ Ｐゴシック" pitchFamily="-123" charset="-128"/>
                <a:cs typeface="ＭＳ Ｐゴシック" pitchFamily="-123" charset="-128"/>
              </a:rPr>
              <a:pPr/>
              <a:t>22</a:t>
            </a:fld>
            <a:endParaRPr lang="en-US">
              <a:latin typeface="Arial" pitchFamily="-123" charset="0"/>
              <a:ea typeface="ＭＳ Ｐゴシック" pitchFamily="-123" charset="-128"/>
              <a:cs typeface="ＭＳ Ｐゴシック" pitchFamily="-123" charset="-128"/>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a:latin typeface="Arial" pitchFamily="-12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5E36E17B-3BCD-4746-B332-B1E721DDE1D1}" type="slidenum">
              <a:rPr lang="en-US">
                <a:latin typeface="Arial" pitchFamily="-123" charset="0"/>
                <a:ea typeface="ＭＳ Ｐゴシック" pitchFamily="-123" charset="-128"/>
                <a:cs typeface="ＭＳ Ｐゴシック" pitchFamily="-123" charset="-128"/>
              </a:rPr>
              <a:pPr/>
              <a:t>24</a:t>
            </a:fld>
            <a:endParaRPr lang="en-US">
              <a:latin typeface="Arial" pitchFamily="-123" charset="0"/>
              <a:ea typeface="ＭＳ Ｐゴシック" pitchFamily="-123" charset="-128"/>
              <a:cs typeface="ＭＳ Ｐゴシック" pitchFamily="-123" charset="-128"/>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smtClean="0">
                <a:latin typeface="Arial" pitchFamily="-123" charset="0"/>
              </a:rPr>
              <a:t>Agglomeration – when many companies in the same industry cluster together in a relatively small area to draw from the same set of collective resources.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EE91BDAD-3951-4C5E-96EF-5030F23B80F7}" type="slidenum">
              <a:rPr lang="en-US">
                <a:latin typeface="Arial" pitchFamily="-123" charset="0"/>
                <a:ea typeface="ＭＳ Ｐゴシック" pitchFamily="-123" charset="-128"/>
                <a:cs typeface="ＭＳ Ｐゴシック" pitchFamily="-123" charset="-128"/>
              </a:rPr>
              <a:pPr/>
              <a:t>3</a:t>
            </a:fld>
            <a:endParaRPr lang="en-US">
              <a:latin typeface="Arial" pitchFamily="-123" charset="0"/>
              <a:ea typeface="ＭＳ Ｐゴシック" pitchFamily="-123" charset="-128"/>
              <a:cs typeface="ＭＳ Ｐゴシック" pitchFamily="-123" charset="-128"/>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a:latin typeface="Arial" pitchFamily="-12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8A7B431-ED0E-464E-A5D7-206DE66E0DB1}" type="slidenum">
              <a:rPr lang="en-US">
                <a:latin typeface="Arial" pitchFamily="-123" charset="0"/>
                <a:ea typeface="ＭＳ Ｐゴシック" pitchFamily="-123" charset="-128"/>
                <a:cs typeface="ＭＳ Ｐゴシック" pitchFamily="-123" charset="-128"/>
              </a:rPr>
              <a:pPr/>
              <a:t>4</a:t>
            </a:fld>
            <a:endParaRPr lang="en-US">
              <a:latin typeface="Arial" pitchFamily="-123" charset="0"/>
              <a:ea typeface="ＭＳ Ｐゴシック" pitchFamily="-123" charset="-128"/>
              <a:cs typeface="ＭＳ Ｐゴシック" pitchFamily="-123" charset="-128"/>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US">
              <a:latin typeface="Arial" pitchFamily="-12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5651F40-9BB6-462E-85A3-C26725BF98D8}" type="slidenum">
              <a:rPr lang="en-US">
                <a:latin typeface="Arial" pitchFamily="-123" charset="0"/>
                <a:ea typeface="ＭＳ Ｐゴシック" pitchFamily="-123" charset="-128"/>
                <a:cs typeface="ＭＳ Ｐゴシック" pitchFamily="-123" charset="-128"/>
              </a:rPr>
              <a:pPr/>
              <a:t>5</a:t>
            </a:fld>
            <a:endParaRPr lang="en-US">
              <a:latin typeface="Arial" pitchFamily="-123" charset="0"/>
              <a:ea typeface="ＭＳ Ｐゴシック" pitchFamily="-123" charset="-128"/>
              <a:cs typeface="ＭＳ Ｐゴシック" pitchFamily="-123" charset="-128"/>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a:latin typeface="Arial" pitchFamily="-12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0707C5A1-2667-4365-B761-D16D4DA6A95C}" type="slidenum">
              <a:rPr lang="en-US">
                <a:latin typeface="Arial" pitchFamily="-123" charset="0"/>
                <a:ea typeface="ＭＳ Ｐゴシック" pitchFamily="-123" charset="-128"/>
                <a:cs typeface="ＭＳ Ｐゴシック" pitchFamily="-123" charset="-128"/>
              </a:rPr>
              <a:pPr/>
              <a:t>6</a:t>
            </a:fld>
            <a:endParaRPr lang="en-US">
              <a:latin typeface="Arial" pitchFamily="-123" charset="0"/>
              <a:ea typeface="ＭＳ Ｐゴシック" pitchFamily="-123" charset="-128"/>
              <a:cs typeface="ＭＳ Ｐゴシック" pitchFamily="-123" charset="-128"/>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smtClean="0">
                <a:latin typeface="Arial" pitchFamily="-123" charset="0"/>
              </a:rPr>
              <a:t>Florida has a high degree of complemtarity with the northeastern US, because it supplies fresh fruits and veggies to the NE that only can be grown in Florida’s warm subtropical climate.  Florida provides the supply, the NE provides the demand.</a:t>
            </a:r>
          </a:p>
          <a:p>
            <a:r>
              <a:rPr lang="en-US" smtClean="0">
                <a:latin typeface="Arial" pitchFamily="-123" charset="0"/>
              </a:rPr>
              <a:t>IO – If West Virginia which is closer in absolute distance to the large cities of the eastern seaboard than Florida, had a warm subtropical climate appropriate for growing citrus fruits, then it would make sense to ship those products from West Virginia.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4010117D-D329-4240-88E1-DC2E5CCF8320}" type="slidenum">
              <a:rPr lang="en-US">
                <a:latin typeface="Arial" pitchFamily="-123" charset="0"/>
                <a:ea typeface="ＭＳ Ｐゴシック" pitchFamily="-123" charset="-128"/>
                <a:cs typeface="ＭＳ Ｐゴシック" pitchFamily="-123" charset="-128"/>
              </a:rPr>
              <a:pPr/>
              <a:t>7</a:t>
            </a:fld>
            <a:endParaRPr lang="en-US">
              <a:latin typeface="Arial" pitchFamily="-123" charset="0"/>
              <a:ea typeface="ＭＳ Ｐゴシック" pitchFamily="-123" charset="-128"/>
              <a:cs typeface="ＭＳ Ｐゴシック" pitchFamily="-123" charset="-128"/>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a:latin typeface="Arial" pitchFamily="-12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C636A0D7-712A-44C6-9017-5836AFAAF528}" type="slidenum">
              <a:rPr lang="en-US">
                <a:latin typeface="Arial" pitchFamily="-123" charset="0"/>
                <a:ea typeface="ＭＳ Ｐゴシック" pitchFamily="-123" charset="-128"/>
                <a:cs typeface="ＭＳ Ｐゴシック" pitchFamily="-123" charset="-128"/>
              </a:rPr>
              <a:pPr/>
              <a:t>8</a:t>
            </a:fld>
            <a:endParaRPr lang="en-US">
              <a:latin typeface="Arial" pitchFamily="-123" charset="0"/>
              <a:ea typeface="ＭＳ Ｐゴシック" pitchFamily="-123" charset="-128"/>
              <a:cs typeface="ＭＳ Ｐゴシック" pitchFamily="-123" charset="-128"/>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a:latin typeface="Arial" pitchFamily="-123"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B6062257-720E-44EE-9B40-4F703F1CA098}" type="slidenum">
              <a:rPr lang="en-US">
                <a:latin typeface="Arial" pitchFamily="-123" charset="0"/>
                <a:ea typeface="ＭＳ Ｐゴシック" pitchFamily="-123" charset="-128"/>
                <a:cs typeface="ＭＳ Ｐゴシック" pitchFamily="-123" charset="-128"/>
              </a:rPr>
              <a:pPr/>
              <a:t>18</a:t>
            </a:fld>
            <a:endParaRPr lang="en-US">
              <a:latin typeface="Arial" pitchFamily="-123" charset="0"/>
              <a:ea typeface="ＭＳ Ｐゴシック" pitchFamily="-123" charset="-128"/>
              <a:cs typeface="ＭＳ Ｐゴシック" pitchFamily="-123" charset="-128"/>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a:latin typeface="Arial" pitchFamily="-12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95A01988-143F-49BA-B8C9-AD6BA64B85C3}" type="slidenum">
              <a:rPr lang="en-US">
                <a:latin typeface="Arial" pitchFamily="-123" charset="0"/>
                <a:ea typeface="ＭＳ Ｐゴシック" pitchFamily="-123" charset="-128"/>
                <a:cs typeface="ＭＳ Ｐゴシック" pitchFamily="-123" charset="-128"/>
              </a:rPr>
              <a:pPr/>
              <a:t>19</a:t>
            </a:fld>
            <a:endParaRPr lang="en-US">
              <a:latin typeface="Arial" pitchFamily="-123" charset="0"/>
              <a:ea typeface="ＭＳ Ｐゴシック" pitchFamily="-123" charset="-128"/>
              <a:cs typeface="ＭＳ Ｐゴシック" pitchFamily="-123" charset="-128"/>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smtClean="0">
                <a:latin typeface="Arial" pitchFamily="-123" charset="0"/>
              </a:rPr>
              <a:t>Situation- the location of a place relative to another place.</a:t>
            </a:r>
          </a:p>
          <a:p>
            <a:r>
              <a:rPr lang="en-US" smtClean="0">
                <a:latin typeface="Arial" pitchFamily="-123" charset="0"/>
              </a:rPr>
              <a:t>Site – The physical character of a place.</a:t>
            </a:r>
          </a:p>
          <a:p>
            <a:endParaRPr lang="en-US" smtClean="0">
              <a:latin typeface="Arial" pitchFamily="-12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sz="1800">
                <a:latin typeface="Tahoma" pitchFamily="34" charset="0"/>
                <a:ea typeface="+mn-ea"/>
                <a:cs typeface="+mn-cs"/>
              </a:endParaRP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eaLnBrk="0" hangingPunct="0">
                <a:defRPr/>
              </a:pPr>
              <a:endParaRPr lang="en-US" sz="1800">
                <a:latin typeface="Tahoma" pitchFamily="34" charset="0"/>
                <a:ea typeface="+mn-ea"/>
                <a:cs typeface="+mn-cs"/>
              </a:endParaRPr>
            </a:p>
          </p:txBody>
        </p:sp>
      </p:grpSp>
      <p:sp>
        <p:nvSpPr>
          <p:cNvPr id="19046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9047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E9E6F740-90D3-46E1-B67F-7FFD1B0BCD8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4D775AE-5013-4830-B857-F4A84DD14A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C2C89E5-40E3-4FA1-9BEC-C4D1075C92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4B9D008-5A97-409C-83DD-E8A0734578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910777D-5CD6-401D-AC0B-25618F56AA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8B2F654-CB09-4BFA-B51E-FD13992DD7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1A73D46E-5D67-4873-8F8E-376DF604F8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1E9169B5-4EB0-45B1-8F16-F476E92927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1D630E4F-C0A0-42B2-A2B8-09B6E23739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5C28398-6E96-4890-8032-DA271A9C82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E9EC6B8-6C2D-4D78-BC17-F27792267D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18944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0" hangingPunct="0">
                <a:defRPr/>
              </a:pPr>
              <a:endParaRPr lang="en-US" sz="1800">
                <a:latin typeface="Tahoma" pitchFamily="34" charset="0"/>
                <a:ea typeface="+mn-ea"/>
                <a:cs typeface="+mn-cs"/>
              </a:endParaRPr>
            </a:p>
          </p:txBody>
        </p:sp>
        <p:sp>
          <p:nvSpPr>
            <p:cNvPr id="189444"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sz="1800">
                <a:latin typeface="Tahoma" pitchFamily="34" charset="0"/>
                <a:ea typeface="+mn-ea"/>
                <a:cs typeface="+mn-cs"/>
              </a:endParaRPr>
            </a:p>
          </p:txBody>
        </p:sp>
      </p:grpSp>
      <p:sp>
        <p:nvSpPr>
          <p:cNvPr id="18944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944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944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pitchFamily="34" charset="0"/>
                <a:ea typeface="+mn-ea"/>
                <a:cs typeface="+mn-cs"/>
              </a:defRPr>
            </a:lvl1pPr>
          </a:lstStyle>
          <a:p>
            <a:pPr>
              <a:defRPr/>
            </a:pPr>
            <a:endParaRPr lang="en-US"/>
          </a:p>
        </p:txBody>
      </p:sp>
      <p:sp>
        <p:nvSpPr>
          <p:cNvPr id="18944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pitchFamily="34" charset="0"/>
                <a:ea typeface="+mn-ea"/>
                <a:cs typeface="+mn-cs"/>
              </a:defRPr>
            </a:lvl1pPr>
          </a:lstStyle>
          <a:p>
            <a:pPr>
              <a:defRPr/>
            </a:pPr>
            <a:endParaRPr lang="en-US"/>
          </a:p>
        </p:txBody>
      </p:sp>
      <p:sp>
        <p:nvSpPr>
          <p:cNvPr id="18944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itchFamily="34" charset="0"/>
                <a:ea typeface="+mn-ea"/>
                <a:cs typeface="+mn-cs"/>
              </a:defRPr>
            </a:lvl1pPr>
          </a:lstStyle>
          <a:p>
            <a:pPr>
              <a:defRPr/>
            </a:pPr>
            <a:fld id="{889FA436-5331-4D41-B370-E5BE328E134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9" r:id="rId1"/>
    <p:sldLayoutId id="2147483678" r:id="rId2"/>
    <p:sldLayoutId id="2147483677" r:id="rId3"/>
    <p:sldLayoutId id="2147483676" r:id="rId4"/>
    <p:sldLayoutId id="2147483675" r:id="rId5"/>
    <p:sldLayoutId id="2147483674" r:id="rId6"/>
    <p:sldLayoutId id="2147483673" r:id="rId7"/>
    <p:sldLayoutId id="2147483672" r:id="rId8"/>
    <p:sldLayoutId id="2147483671" r:id="rId9"/>
    <p:sldLayoutId id="2147483670" r:id="rId10"/>
    <p:sldLayoutId id="214748366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23" charset="2"/>
        <a:buChar char="n"/>
        <a:defRPr sz="3200">
          <a:solidFill>
            <a:schemeClr val="tx1"/>
          </a:solidFill>
          <a:effectLst>
            <a:outerShdw blurRad="38100" dist="38100" dir="2700000" algn="tl">
              <a:srgbClr val="000000"/>
            </a:outerShdw>
          </a:effectLst>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23" charset="-128"/>
        </a:defRPr>
      </a:lvl2pPr>
      <a:lvl3pPr marL="1143000" indent="-228600" algn="l" rtl="0" eaLnBrk="0" fontAlgn="base" hangingPunct="0">
        <a:spcBef>
          <a:spcPct val="20000"/>
        </a:spcBef>
        <a:spcAft>
          <a:spcPct val="0"/>
        </a:spcAft>
        <a:buClr>
          <a:schemeClr val="hlink"/>
        </a:buClr>
        <a:buFont typeface="Wingdings" pitchFamily="-123" charset="2"/>
        <a:buChar char="§"/>
        <a:defRPr sz="2400">
          <a:solidFill>
            <a:schemeClr val="tx1"/>
          </a:solidFill>
          <a:effectLst>
            <a:outerShdw blurRad="38100" dist="38100" dir="2700000" algn="tl">
              <a:srgbClr val="000000"/>
            </a:outerShdw>
          </a:effectLst>
          <a:latin typeface="+mn-lt"/>
          <a:ea typeface="ＭＳ Ｐゴシック" pitchFamily="-123"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23" charset="-128"/>
        </a:defRPr>
      </a:lvl4pPr>
      <a:lvl5pPr marL="2057400" indent="-228600" algn="l" rtl="0" eaLnBrk="0" fontAlgn="base" hangingPunct="0">
        <a:spcBef>
          <a:spcPct val="20000"/>
        </a:spcBef>
        <a:spcAft>
          <a:spcPct val="0"/>
        </a:spcAft>
        <a:buClr>
          <a:schemeClr val="hlink"/>
        </a:buClr>
        <a:buFont typeface="Wingdings" pitchFamily="-123" charset="2"/>
        <a:buChar char="§"/>
        <a:defRPr sz="2000">
          <a:solidFill>
            <a:schemeClr val="tx1"/>
          </a:solidFill>
          <a:effectLst>
            <a:outerShdw blurRad="38100" dist="38100" dir="2700000" algn="tl">
              <a:srgbClr val="000000"/>
            </a:outerShdw>
          </a:effectLst>
          <a:latin typeface="+mn-lt"/>
          <a:ea typeface="ＭＳ Ｐゴシック" pitchFamily="-123" charset="-128"/>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3" Type="http://schemas.openxmlformats.org/officeDocument/2006/relationships/image" Target="../media/image2.jpeg"/><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6" Type="http://schemas.openxmlformats.org/officeDocument/2006/relationships/image" Target="../media/image6.jpeg"/><Relationship Id="rId4" Type="http://schemas.openxmlformats.org/officeDocument/2006/relationships/image" Target="../media/image4.jpeg"/><Relationship Id="rId1" Type="http://schemas.openxmlformats.org/officeDocument/2006/relationships/themeOverride" Target="../theme/themeOverride12.xml"/><Relationship Id="rId2" Type="http://schemas.openxmlformats.org/officeDocument/2006/relationships/slideLayout" Target="../slideLayouts/slideLayout2.xml"/><Relationship Id="rId3" Type="http://schemas.openxmlformats.org/officeDocument/2006/relationships/image" Target="../media/image3.jpeg"/><Relationship Id="rId5" Type="http://schemas.openxmlformats.org/officeDocument/2006/relationships/image" Target="../media/image5.jpeg"/></Relationships>
</file>

<file path=ppt/slides/_rels/slide13.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themeOverride" Target="../theme/themeOverride13.xml"/><Relationship Id="rId2" Type="http://schemas.openxmlformats.org/officeDocument/2006/relationships/tags" Target="../tags/tag2.xml"/><Relationship Id="rId3"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8.jpeg"/><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9.jpeg"/><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8.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9.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0.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1.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themeOverride" Target="../theme/themeOverride23.xml"/><Relationship Id="rId2" Type="http://schemas.openxmlformats.org/officeDocument/2006/relationships/tags" Target="../tags/tag3.xml"/><Relationship Id="rId3"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3.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themeOverride" Target="../theme/themeOverride26.xml"/><Relationship Id="rId2" Type="http://schemas.openxmlformats.org/officeDocument/2006/relationships/tags" Target="../tags/tag4.xml"/><Relationship Id="rId3"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themeOverride" Target="../theme/themeOverride27.xml"/><Relationship Id="rId2" Type="http://schemas.openxmlformats.org/officeDocument/2006/relationships/tags" Target="../tags/tag5.xml"/><Relationship Id="rId3"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3.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4.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5.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6.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7.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themeOverride" Target="../theme/themeOverride9.xml"/><Relationship Id="rId2" Type="http://schemas.openxmlformats.org/officeDocument/2006/relationships/tags" Target="../tags/tag1.xml"/><Relationship Id="rId3"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685800" y="2581275"/>
            <a:ext cx="7772400" cy="923925"/>
          </a:xfrm>
        </p:spPr>
        <p:txBody>
          <a:bodyPr/>
          <a:lstStyle/>
          <a:p>
            <a:pPr eaLnBrk="1" hangingPunct="1">
              <a:defRPr/>
            </a:pPr>
            <a:r>
              <a:rPr lang="en-AU">
                <a:effectLst>
                  <a:outerShdw blurRad="38100" dist="38100" dir="2700000" algn="tl">
                    <a:srgbClr val="FFFFFF"/>
                  </a:outerShdw>
                </a:effectLst>
                <a:ea typeface="+mj-ea"/>
                <a:cs typeface="+mj-cs"/>
              </a:rPr>
              <a:t>Economic Geography</a:t>
            </a:r>
          </a:p>
        </p:txBody>
      </p:sp>
      <p:sp>
        <p:nvSpPr>
          <p:cNvPr id="86019" name="Rectangle 3"/>
          <p:cNvSpPr>
            <a:spLocks noGrp="1" noChangeArrowheads="1"/>
          </p:cNvSpPr>
          <p:nvPr>
            <p:ph type="subTitle" idx="1"/>
          </p:nvPr>
        </p:nvSpPr>
        <p:spPr/>
        <p:txBody>
          <a:bodyPr/>
          <a:lstStyle/>
          <a:p>
            <a:pPr marL="609600" indent="-609600" eaLnBrk="1" hangingPunct="1">
              <a:lnSpc>
                <a:spcPct val="90000"/>
              </a:lnSpc>
              <a:buFont typeface="Wingdings" pitchFamily="2" charset="2"/>
              <a:buAutoNum type="arabicPeriod"/>
              <a:defRPr/>
            </a:pPr>
            <a:r>
              <a:rPr lang="en-US">
                <a:effectLst>
                  <a:outerShdw blurRad="38100" dist="38100" dir="2700000" algn="tl">
                    <a:srgbClr val="FFFFFF"/>
                  </a:outerShdw>
                </a:effectLst>
                <a:ea typeface="+mn-ea"/>
                <a:cs typeface="+mn-cs"/>
              </a:rPr>
              <a:t>What Influences Economic Activity?</a:t>
            </a:r>
          </a:p>
          <a:p>
            <a:pPr marL="609600" indent="-609600" eaLnBrk="1" hangingPunct="1">
              <a:lnSpc>
                <a:spcPct val="90000"/>
              </a:lnSpc>
              <a:buFont typeface="Wingdings" pitchFamily="2" charset="2"/>
              <a:buAutoNum type="arabicPeriod"/>
              <a:defRPr/>
            </a:pPr>
            <a:r>
              <a:rPr lang="en-US">
                <a:effectLst>
                  <a:outerShdw blurRad="38100" dist="38100" dir="2700000" algn="tl">
                    <a:srgbClr val="FFFFFF"/>
                  </a:outerShdw>
                </a:effectLst>
                <a:ea typeface="+mn-ea"/>
                <a:cs typeface="+mn-cs"/>
              </a:rPr>
              <a:t>Sectors of the Economy</a:t>
            </a:r>
          </a:p>
          <a:p>
            <a:pPr marL="609600" indent="-609600" eaLnBrk="1" hangingPunct="1">
              <a:lnSpc>
                <a:spcPct val="90000"/>
              </a:lnSpc>
              <a:buFont typeface="Wingdings" pitchFamily="2" charset="2"/>
              <a:buAutoNum type="arabicPeriod"/>
              <a:defRPr/>
            </a:pPr>
            <a:r>
              <a:rPr lang="en-AU">
                <a:effectLst>
                  <a:outerShdw blurRad="38100" dist="38100" dir="2700000" algn="tl">
                    <a:srgbClr val="FFFFFF"/>
                  </a:outerShdw>
                </a:effectLst>
                <a:ea typeface="+mn-ea"/>
                <a:cs typeface="+mn-cs"/>
              </a:rPr>
              <a:t>Location Factors in Services</a:t>
            </a:r>
            <a:endParaRPr lang="en-US">
              <a:effectLst>
                <a:outerShdw blurRad="38100" dist="38100" dir="2700000" algn="tl">
                  <a:srgbClr val="FFFFFF"/>
                </a:outerShdw>
              </a:effectLst>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184275" y="677863"/>
            <a:ext cx="6208713" cy="511175"/>
          </a:xfrm>
          <a:solidFill>
            <a:schemeClr val="bg1">
              <a:alpha val="60001"/>
            </a:schemeClr>
          </a:solidFill>
        </p:spPr>
        <p:txBody>
          <a:bodyPr/>
          <a:lstStyle/>
          <a:p>
            <a:pPr eaLnBrk="1" hangingPunct="1">
              <a:defRPr/>
            </a:pPr>
            <a:r>
              <a:rPr lang="en-US" altLang="en-US" sz="3600">
                <a:effectLst>
                  <a:outerShdw blurRad="38100" dist="38100" dir="2700000" algn="tl">
                    <a:srgbClr val="FFFFFF"/>
                  </a:outerShdw>
                </a:effectLst>
                <a:latin typeface="Arial" charset="0"/>
                <a:ea typeface="+mj-ea"/>
                <a:cs typeface="+mj-cs"/>
              </a:rPr>
              <a:t>Primary economic activity</a:t>
            </a:r>
            <a:endParaRPr lang="en-US" altLang="en-US" sz="3200">
              <a:effectLst>
                <a:outerShdw blurRad="38100" dist="38100" dir="2700000" algn="tl">
                  <a:srgbClr val="FFFFFF"/>
                </a:outerShdw>
              </a:effectLst>
              <a:latin typeface="Arial" charset="0"/>
              <a:ea typeface="+mj-ea"/>
              <a:cs typeface="+mj-cs"/>
            </a:endParaRPr>
          </a:p>
        </p:txBody>
      </p:sp>
      <p:sp>
        <p:nvSpPr>
          <p:cNvPr id="144387" name="Rectangle 3"/>
          <p:cNvSpPr>
            <a:spLocks noGrp="1" noChangeArrowheads="1"/>
          </p:cNvSpPr>
          <p:nvPr>
            <p:ph type="body" idx="1"/>
          </p:nvPr>
        </p:nvSpPr>
        <p:spPr>
          <a:xfrm>
            <a:off x="800100" y="1524000"/>
            <a:ext cx="6992938" cy="3913188"/>
          </a:xfrm>
          <a:solidFill>
            <a:schemeClr val="bg1">
              <a:alpha val="60001"/>
            </a:schemeClr>
          </a:solidFill>
        </p:spPr>
        <p:txBody>
          <a:bodyPr/>
          <a:lstStyle/>
          <a:p>
            <a:pPr eaLnBrk="1" hangingPunct="1">
              <a:buFont typeface="Wingdings" pitchFamily="2" charset="2"/>
              <a:buChar char="n"/>
              <a:defRPr/>
            </a:pPr>
            <a:r>
              <a:rPr lang="en-US" altLang="en-US">
                <a:effectLst>
                  <a:outerShdw blurRad="38100" dist="38100" dir="2700000" algn="tl">
                    <a:srgbClr val="FFFFFF"/>
                  </a:outerShdw>
                </a:effectLst>
                <a:ea typeface="+mn-ea"/>
                <a:cs typeface="+mn-cs"/>
              </a:rPr>
              <a:t>“Gathering” industries</a:t>
            </a:r>
          </a:p>
          <a:p>
            <a:pPr lvl="1" eaLnBrk="1" hangingPunct="1">
              <a:defRPr/>
            </a:pPr>
            <a:r>
              <a:rPr lang="en-US" altLang="en-US" sz="3200">
                <a:effectLst>
                  <a:outerShdw blurRad="38100" dist="38100" dir="2700000" algn="tl">
                    <a:srgbClr val="FFFFFF"/>
                  </a:outerShdw>
                </a:effectLst>
              </a:rPr>
              <a:t>Fishing</a:t>
            </a:r>
          </a:p>
          <a:p>
            <a:pPr lvl="1" eaLnBrk="1" hangingPunct="1">
              <a:defRPr/>
            </a:pPr>
            <a:r>
              <a:rPr lang="en-US" altLang="en-US" sz="3200">
                <a:effectLst>
                  <a:outerShdw blurRad="38100" dist="38100" dir="2700000" algn="tl">
                    <a:srgbClr val="FFFFFF"/>
                  </a:outerShdw>
                </a:effectLst>
              </a:rPr>
              <a:t>Forestry</a:t>
            </a:r>
            <a:endParaRPr lang="en-US" altLang="en-US">
              <a:effectLst>
                <a:outerShdw blurRad="38100" dist="38100" dir="2700000" algn="tl">
                  <a:srgbClr val="FFFFFF"/>
                </a:outerShdw>
              </a:effectLst>
            </a:endParaRPr>
          </a:p>
          <a:p>
            <a:pPr lvl="2" eaLnBrk="1" hangingPunct="1">
              <a:buFont typeface="Wingdings" pitchFamily="2" charset="2"/>
              <a:buChar char="§"/>
              <a:defRPr/>
            </a:pPr>
            <a:r>
              <a:rPr lang="en-US" altLang="en-US">
                <a:effectLst>
                  <a:outerShdw blurRad="38100" dist="38100" dir="2700000" algn="tl">
                    <a:srgbClr val="FFFFFF"/>
                  </a:outerShdw>
                </a:effectLst>
              </a:rPr>
              <a:t>Commercial vs. subsistence</a:t>
            </a:r>
          </a:p>
          <a:p>
            <a:pPr lvl="2" eaLnBrk="1" hangingPunct="1">
              <a:buFont typeface="Wingdings" pitchFamily="2" charset="2"/>
              <a:buChar char="§"/>
              <a:defRPr/>
            </a:pPr>
            <a:r>
              <a:rPr lang="en-US" altLang="en-US">
                <a:effectLst>
                  <a:outerShdw blurRad="38100" dist="38100" dir="2700000" algn="tl">
                    <a:srgbClr val="FFFFFF"/>
                  </a:outerShdw>
                </a:effectLst>
              </a:rPr>
              <a:t>Potentially renewable resources</a:t>
            </a:r>
          </a:p>
          <a:p>
            <a:pPr eaLnBrk="1" hangingPunct="1">
              <a:buFont typeface="Wingdings" pitchFamily="2" charset="2"/>
              <a:buChar char="n"/>
              <a:defRPr/>
            </a:pPr>
            <a:r>
              <a:rPr lang="en-US" altLang="en-US">
                <a:effectLst>
                  <a:outerShdw blurRad="38100" dist="38100" dir="2700000" algn="tl">
                    <a:srgbClr val="FFFFFF"/>
                  </a:outerShdw>
                </a:effectLst>
                <a:ea typeface="+mn-ea"/>
                <a:cs typeface="+mn-cs"/>
              </a:rPr>
              <a:t>“Extractive” industries</a:t>
            </a:r>
          </a:p>
          <a:p>
            <a:pPr lvl="1" eaLnBrk="1" hangingPunct="1">
              <a:defRPr/>
            </a:pPr>
            <a:r>
              <a:rPr lang="en-US" altLang="en-US" sz="3200">
                <a:effectLst>
                  <a:outerShdw blurRad="38100" dist="38100" dir="2700000" algn="tl">
                    <a:srgbClr val="FFFFFF"/>
                  </a:outerShdw>
                </a:effectLst>
              </a:rPr>
              <a:t>Mining</a:t>
            </a:r>
          </a:p>
          <a:p>
            <a:pPr lvl="1" eaLnBrk="1" hangingPunct="1">
              <a:defRPr/>
            </a:pPr>
            <a:r>
              <a:rPr lang="en-US" altLang="en-US" sz="3200">
                <a:effectLst>
                  <a:outerShdw blurRad="38100" dist="38100" dir="2700000" algn="tl">
                    <a:srgbClr val="FFFFFF"/>
                  </a:outerShdw>
                </a:effectLst>
              </a:rPr>
              <a:t>Quarrying (gravel, sand)</a:t>
            </a:r>
          </a:p>
          <a:p>
            <a:pPr lvl="2" eaLnBrk="1" hangingPunct="1">
              <a:buFont typeface="Wingdings" pitchFamily="2" charset="2"/>
              <a:buChar char="§"/>
              <a:defRPr/>
            </a:pPr>
            <a:r>
              <a:rPr lang="en-US" altLang="en-US">
                <a:effectLst>
                  <a:outerShdw blurRad="38100" dist="38100" dir="2700000" algn="tl">
                    <a:srgbClr val="FFFFFF"/>
                  </a:outerShdw>
                </a:effectLst>
              </a:rPr>
              <a:t>Nonrenewable resources</a:t>
            </a:r>
          </a:p>
          <a:p>
            <a:pPr lvl="2" eaLnBrk="1" hangingPunct="1">
              <a:buFont typeface="Wingdings" pitchFamily="2" charset="2"/>
              <a:buChar char="§"/>
              <a:defRPr/>
            </a:pPr>
            <a:r>
              <a:rPr lang="en-US" altLang="en-US">
                <a:effectLst>
                  <a:outerShdw blurRad="38100" dist="38100" dir="2700000" algn="tl">
                    <a:srgbClr val="FFFFFF"/>
                  </a:outerShdw>
                </a:effectLst>
              </a:rPr>
              <a:t>Huge capital investment: then what?</a:t>
            </a:r>
          </a:p>
          <a:p>
            <a:pPr eaLnBrk="1" hangingPunct="1">
              <a:buFont typeface="Wingdings" pitchFamily="2" charset="2"/>
              <a:buChar char="n"/>
              <a:defRPr/>
            </a:pPr>
            <a:endParaRPr lang="en-US" altLang="en-US">
              <a:effectLst>
                <a:outerShdw blurRad="38100" dist="38100" dir="2700000" algn="tl">
                  <a:srgbClr val="FFFFFF"/>
                </a:outerShdw>
              </a:effectLst>
              <a:ea typeface="+mn-ea"/>
              <a:cs typeface="+mn-cs"/>
            </a:endParaRPr>
          </a:p>
          <a:p>
            <a:pPr eaLnBrk="1" hangingPunct="1">
              <a:buFont typeface="Wingdings" pitchFamily="2" charset="2"/>
              <a:buChar char="n"/>
              <a:defRPr/>
            </a:pPr>
            <a:endParaRPr lang="en-US" altLang="en-US">
              <a:effectLst>
                <a:outerShdw blurRad="38100" dist="38100" dir="2700000" algn="tl">
                  <a:srgbClr val="FFFFFF"/>
                </a:outerShdw>
              </a:effectLst>
              <a:ea typeface="+mn-ea"/>
              <a:cs typeface="+mn-cs"/>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8"/>
          <p:cNvSpPr>
            <a:spLocks noGrp="1"/>
          </p:cNvSpPr>
          <p:nvPr>
            <p:ph type="title"/>
          </p:nvPr>
        </p:nvSpPr>
        <p:spPr/>
        <p:txBody>
          <a:bodyPr/>
          <a:lstStyle/>
          <a:p>
            <a:pPr eaLnBrk="1" hangingPunct="1"/>
            <a:r>
              <a:rPr lang="en-US" smtClean="0">
                <a:effectLst/>
              </a:rPr>
              <a:t>Economic Activity in Primary Sector</a:t>
            </a:r>
          </a:p>
        </p:txBody>
      </p:sp>
      <p:pic>
        <p:nvPicPr>
          <p:cNvPr id="31746" name="Content Placeholder 11" descr="Picture1.jpg"/>
          <p:cNvPicPr>
            <a:picLocks noGrp="1" noChangeAspect="1"/>
          </p:cNvPicPr>
          <p:nvPr>
            <p:ph idx="1"/>
          </p:nvPr>
        </p:nvPicPr>
        <p:blipFill>
          <a:blip r:embed="rId3"/>
          <a:srcRect/>
          <a:stretch>
            <a:fillRect/>
          </a:stretch>
        </p:blipFill>
        <p:spPr>
          <a:xfrm>
            <a:off x="3575050" y="1746250"/>
            <a:ext cx="5111750" cy="2906713"/>
          </a:xfrm>
        </p:spPr>
      </p:pic>
      <p:sp>
        <p:nvSpPr>
          <p:cNvPr id="11" name="Text Placeholder 10"/>
          <p:cNvSpPr>
            <a:spLocks noGrp="1"/>
          </p:cNvSpPr>
          <p:nvPr>
            <p:ph type="body" sz="half" idx="2"/>
          </p:nvPr>
        </p:nvSpPr>
        <p:spPr>
          <a:xfrm>
            <a:off x="0" y="1435100"/>
            <a:ext cx="3581400" cy="4691063"/>
          </a:xfrm>
        </p:spPr>
        <p:txBody>
          <a:bodyPr>
            <a:normAutofit fontScale="70000" lnSpcReduction="20000"/>
          </a:bodyPr>
          <a:lstStyle/>
          <a:p>
            <a:pPr algn="ctr" eaLnBrk="1" hangingPunct="1">
              <a:lnSpc>
                <a:spcPct val="200000"/>
              </a:lnSpc>
              <a:buFont typeface="Wingdings" pitchFamily="2" charset="2"/>
              <a:buNone/>
              <a:defRPr/>
            </a:pPr>
            <a:r>
              <a:rPr lang="en-US" sz="2400" dirty="0" smtClean="0">
                <a:effectLst/>
                <a:ea typeface="+mn-ea"/>
                <a:cs typeface="+mn-cs"/>
              </a:rPr>
              <a:t>What are the spatial patterns that emerge from this map and the next map? Does the percentage of activity derived from primary economic activity correlate with economic development/prosperity? Does having certain resources allow for greater prosperity?</a:t>
            </a:r>
            <a:endParaRPr lang="en-US" sz="2400" dirty="0">
              <a:effectLst/>
              <a:ea typeface="+mn-ea"/>
              <a:cs typeface="+mn-cs"/>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69" name="Picture 2" descr="resourcebasedA"/>
          <p:cNvPicPr>
            <a:picLocks noChangeAspect="1" noChangeArrowheads="1"/>
          </p:cNvPicPr>
          <p:nvPr/>
        </p:nvPicPr>
        <p:blipFill>
          <a:blip r:embed="rId3"/>
          <a:srcRect/>
          <a:stretch>
            <a:fillRect/>
          </a:stretch>
        </p:blipFill>
        <p:spPr bwMode="auto">
          <a:xfrm>
            <a:off x="457200" y="0"/>
            <a:ext cx="4013200" cy="2819400"/>
          </a:xfrm>
          <a:prstGeom prst="rect">
            <a:avLst/>
          </a:prstGeom>
          <a:noFill/>
          <a:ln w="9525">
            <a:noFill/>
            <a:miter lim="800000"/>
            <a:headEnd/>
            <a:tailEnd/>
          </a:ln>
        </p:spPr>
      </p:pic>
      <p:pic>
        <p:nvPicPr>
          <p:cNvPr id="32770" name="Picture 3" descr="resourcebased1"/>
          <p:cNvPicPr>
            <a:picLocks noChangeAspect="1" noChangeArrowheads="1"/>
          </p:cNvPicPr>
          <p:nvPr/>
        </p:nvPicPr>
        <p:blipFill>
          <a:blip r:embed="rId4"/>
          <a:srcRect/>
          <a:stretch>
            <a:fillRect/>
          </a:stretch>
        </p:blipFill>
        <p:spPr bwMode="auto">
          <a:xfrm>
            <a:off x="0" y="2689225"/>
            <a:ext cx="9144000" cy="4683125"/>
          </a:xfrm>
          <a:prstGeom prst="rect">
            <a:avLst/>
          </a:prstGeom>
          <a:noFill/>
          <a:ln w="9525">
            <a:noFill/>
            <a:miter lim="800000"/>
            <a:headEnd/>
            <a:tailEnd/>
          </a:ln>
        </p:spPr>
      </p:pic>
      <p:pic>
        <p:nvPicPr>
          <p:cNvPr id="32771" name="Picture 4" descr="resourcebasedB"/>
          <p:cNvPicPr>
            <a:picLocks noChangeAspect="1" noChangeArrowheads="1"/>
          </p:cNvPicPr>
          <p:nvPr/>
        </p:nvPicPr>
        <p:blipFill>
          <a:blip r:embed="rId5"/>
          <a:srcRect/>
          <a:stretch>
            <a:fillRect/>
          </a:stretch>
        </p:blipFill>
        <p:spPr bwMode="auto">
          <a:xfrm>
            <a:off x="4749800" y="0"/>
            <a:ext cx="4013200" cy="1714500"/>
          </a:xfrm>
          <a:prstGeom prst="rect">
            <a:avLst/>
          </a:prstGeom>
          <a:noFill/>
          <a:ln w="9525">
            <a:noFill/>
            <a:miter lim="800000"/>
            <a:headEnd/>
            <a:tailEnd/>
          </a:ln>
        </p:spPr>
      </p:pic>
      <p:pic>
        <p:nvPicPr>
          <p:cNvPr id="32772" name="Picture 5" descr="resourcebasedC"/>
          <p:cNvPicPr>
            <a:picLocks noChangeAspect="1" noChangeArrowheads="1"/>
          </p:cNvPicPr>
          <p:nvPr/>
        </p:nvPicPr>
        <p:blipFill>
          <a:blip r:embed="rId6"/>
          <a:srcRect/>
          <a:stretch>
            <a:fillRect/>
          </a:stretch>
        </p:blipFill>
        <p:spPr bwMode="auto">
          <a:xfrm>
            <a:off x="4762500" y="1676400"/>
            <a:ext cx="4000500" cy="1016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eaLnBrk="1" hangingPunct="1">
              <a:defRPr/>
            </a:pPr>
            <a:r>
              <a:rPr lang="en-US" dirty="0" smtClean="0">
                <a:ea typeface="+mj-ea"/>
                <a:cs typeface="+mj-cs"/>
              </a:rPr>
              <a:t>Shift in agriculture employment</a:t>
            </a:r>
            <a:endParaRPr lang="en-US" dirty="0">
              <a:ea typeface="+mj-ea"/>
              <a:cs typeface="+mj-cs"/>
            </a:endParaRPr>
          </a:p>
        </p:txBody>
      </p:sp>
      <p:sp>
        <p:nvSpPr>
          <p:cNvPr id="12" name="Content Placeholder 11"/>
          <p:cNvSpPr>
            <a:spLocks noGrp="1"/>
          </p:cNvSpPr>
          <p:nvPr>
            <p:ph sz="half" idx="2"/>
          </p:nvPr>
        </p:nvSpPr>
        <p:spPr/>
        <p:txBody>
          <a:bodyPr/>
          <a:lstStyle/>
          <a:p>
            <a:pPr eaLnBrk="1" hangingPunct="1">
              <a:buFont typeface="Wingdings" pitchFamily="2" charset="2"/>
              <a:buChar char="n"/>
              <a:defRPr/>
            </a:pPr>
            <a:r>
              <a:rPr lang="en-US" dirty="0" smtClean="0">
                <a:ea typeface="+mn-ea"/>
                <a:cs typeface="+mn-cs"/>
              </a:rPr>
              <a:t>Why do you think we see a decline in agricultural employment? Think back to the ag unit and the changes discussed there.</a:t>
            </a:r>
            <a:endParaRPr lang="en-US" dirty="0">
              <a:ea typeface="+mn-ea"/>
              <a:cs typeface="+mn-cs"/>
            </a:endParaRPr>
          </a:p>
        </p:txBody>
      </p:sp>
      <p:pic>
        <p:nvPicPr>
          <p:cNvPr id="33795" name="Picture 2" descr="08_06"/>
          <p:cNvPicPr>
            <a:picLocks noGrp="1" noChangeAspect="1" noChangeArrowheads="1"/>
          </p:cNvPicPr>
          <p:nvPr>
            <p:ph sz="half" idx="1"/>
            <p:custDataLst>
              <p:tags r:id="rId2"/>
            </p:custDataLst>
          </p:nvPr>
        </p:nvPicPr>
        <p:blipFill>
          <a:blip r:embed="rId4"/>
          <a:srcRect/>
          <a:stretch>
            <a:fillRect/>
          </a:stretch>
        </p:blipFill>
        <p:spPr>
          <a:xfrm>
            <a:off x="457200" y="2409825"/>
            <a:ext cx="4038600" cy="2876550"/>
          </a:xfr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682875" y="273050"/>
            <a:ext cx="2765425" cy="512763"/>
          </a:xfrm>
          <a:solidFill>
            <a:schemeClr val="bg1">
              <a:alpha val="60001"/>
            </a:schemeClr>
          </a:solidFill>
        </p:spPr>
        <p:txBody>
          <a:bodyPr/>
          <a:lstStyle/>
          <a:p>
            <a:pPr eaLnBrk="1" hangingPunct="1">
              <a:defRPr/>
            </a:pPr>
            <a:r>
              <a:rPr lang="en-US" altLang="en-US" sz="3600">
                <a:effectLst>
                  <a:outerShdw blurRad="38100" dist="38100" dir="2700000" algn="tl">
                    <a:srgbClr val="FFFFFF"/>
                  </a:outerShdw>
                </a:effectLst>
                <a:latin typeface="Arial" charset="0"/>
                <a:ea typeface="+mj-ea"/>
                <a:cs typeface="+mj-cs"/>
              </a:rPr>
              <a:t>Fisheries</a:t>
            </a:r>
            <a:endParaRPr lang="en-US" altLang="en-US" sz="3200">
              <a:effectLst>
                <a:outerShdw blurRad="38100" dist="38100" dir="2700000" algn="tl">
                  <a:srgbClr val="FFFFFF"/>
                </a:outerShdw>
              </a:effectLst>
              <a:latin typeface="Arial" charset="0"/>
              <a:ea typeface="+mj-ea"/>
              <a:cs typeface="+mj-cs"/>
            </a:endParaRPr>
          </a:p>
        </p:txBody>
      </p:sp>
      <p:sp>
        <p:nvSpPr>
          <p:cNvPr id="145411" name="Rectangle 3"/>
          <p:cNvSpPr>
            <a:spLocks noGrp="1" noChangeArrowheads="1"/>
          </p:cNvSpPr>
          <p:nvPr>
            <p:ph type="body" idx="1"/>
          </p:nvPr>
        </p:nvSpPr>
        <p:spPr>
          <a:xfrm>
            <a:off x="565150" y="1365250"/>
            <a:ext cx="7848600" cy="1858963"/>
          </a:xfrm>
          <a:solidFill>
            <a:schemeClr val="bg1">
              <a:alpha val="60001"/>
            </a:schemeClr>
          </a:solidFill>
        </p:spPr>
        <p:txBody>
          <a:bodyPr/>
          <a:lstStyle/>
          <a:p>
            <a:pPr eaLnBrk="1" hangingPunct="1">
              <a:buFont typeface="Wingdings" pitchFamily="2" charset="2"/>
              <a:buChar char="n"/>
              <a:defRPr/>
            </a:pPr>
            <a:r>
              <a:rPr lang="en-US" altLang="en-US">
                <a:effectLst>
                  <a:outerShdw blurRad="38100" dist="38100" dir="2700000" algn="tl">
                    <a:srgbClr val="FFFFFF"/>
                  </a:outerShdw>
                </a:effectLst>
                <a:ea typeface="+mn-ea"/>
                <a:cs typeface="+mn-cs"/>
              </a:rPr>
              <a:t>Protein for 1 billion people</a:t>
            </a:r>
          </a:p>
          <a:p>
            <a:pPr eaLnBrk="1" hangingPunct="1">
              <a:buFont typeface="Wingdings" pitchFamily="2" charset="2"/>
              <a:buChar char="n"/>
              <a:defRPr/>
            </a:pPr>
            <a:r>
              <a:rPr lang="en-US" altLang="en-US">
                <a:effectLst>
                  <a:outerShdw blurRad="38100" dist="38100" dir="2700000" algn="tl">
                    <a:srgbClr val="FFFFFF"/>
                  </a:outerShdw>
                </a:effectLst>
                <a:ea typeface="+mn-ea"/>
                <a:cs typeface="+mn-cs"/>
              </a:rPr>
              <a:t>Inland 6%, aquaculture 23%, oceans 71%</a:t>
            </a:r>
          </a:p>
          <a:p>
            <a:pPr eaLnBrk="1" hangingPunct="1">
              <a:buFont typeface="Wingdings" pitchFamily="2" charset="2"/>
              <a:buChar char="n"/>
              <a:defRPr/>
            </a:pPr>
            <a:r>
              <a:rPr lang="en-US" altLang="en-US">
                <a:effectLst>
                  <a:outerShdw blurRad="38100" dist="38100" dir="2700000" algn="tl">
                    <a:srgbClr val="FFFFFF"/>
                  </a:outerShdw>
                </a:effectLst>
                <a:ea typeface="+mn-ea"/>
                <a:cs typeface="+mn-cs"/>
              </a:rPr>
              <a:t>Tragedy of the commons</a:t>
            </a:r>
          </a:p>
        </p:txBody>
      </p:sp>
      <p:pic>
        <p:nvPicPr>
          <p:cNvPr id="34819" name="Picture 4" descr="11_32"/>
          <p:cNvPicPr>
            <a:picLocks noChangeAspect="1" noChangeArrowheads="1"/>
          </p:cNvPicPr>
          <p:nvPr/>
        </p:nvPicPr>
        <p:blipFill>
          <a:blip r:embed="rId3"/>
          <a:srcRect/>
          <a:stretch>
            <a:fillRect/>
          </a:stretch>
        </p:blipFill>
        <p:spPr bwMode="auto">
          <a:xfrm>
            <a:off x="2057400" y="3657600"/>
            <a:ext cx="4800600" cy="30622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960688" y="677863"/>
            <a:ext cx="2905125" cy="511175"/>
          </a:xfrm>
          <a:solidFill>
            <a:schemeClr val="bg1">
              <a:alpha val="60001"/>
            </a:schemeClr>
          </a:solidFill>
        </p:spPr>
        <p:txBody>
          <a:bodyPr/>
          <a:lstStyle/>
          <a:p>
            <a:pPr eaLnBrk="1" hangingPunct="1">
              <a:defRPr/>
            </a:pPr>
            <a:r>
              <a:rPr lang="en-US" altLang="en-US" sz="3600">
                <a:effectLst>
                  <a:outerShdw blurRad="38100" dist="38100" dir="2700000" algn="tl">
                    <a:srgbClr val="FFFFFF"/>
                  </a:outerShdw>
                </a:effectLst>
                <a:latin typeface="Arial" charset="0"/>
                <a:ea typeface="+mj-ea"/>
                <a:cs typeface="+mj-cs"/>
              </a:rPr>
              <a:t>Forestry</a:t>
            </a:r>
            <a:endParaRPr lang="en-US" altLang="en-US" sz="3200">
              <a:effectLst>
                <a:outerShdw blurRad="38100" dist="38100" dir="2700000" algn="tl">
                  <a:srgbClr val="FFFFFF"/>
                </a:outerShdw>
              </a:effectLst>
              <a:latin typeface="Arial" charset="0"/>
              <a:ea typeface="+mj-ea"/>
              <a:cs typeface="+mj-cs"/>
            </a:endParaRPr>
          </a:p>
        </p:txBody>
      </p:sp>
      <p:sp>
        <p:nvSpPr>
          <p:cNvPr id="146435" name="Rectangle 3"/>
          <p:cNvSpPr>
            <a:spLocks noGrp="1" noChangeArrowheads="1"/>
          </p:cNvSpPr>
          <p:nvPr>
            <p:ph type="body" idx="1"/>
          </p:nvPr>
        </p:nvSpPr>
        <p:spPr>
          <a:xfrm>
            <a:off x="609600" y="1684338"/>
            <a:ext cx="7850188" cy="4411662"/>
          </a:xfrm>
          <a:solidFill>
            <a:schemeClr val="bg1">
              <a:alpha val="60001"/>
            </a:schemeClr>
          </a:solidFill>
        </p:spPr>
        <p:txBody>
          <a:bodyPr>
            <a:normAutofit/>
          </a:bodyPr>
          <a:lstStyle/>
          <a:p>
            <a:pPr eaLnBrk="1" hangingPunct="1">
              <a:buFont typeface="Wingdings" pitchFamily="2" charset="2"/>
              <a:buChar char="n"/>
              <a:defRPr/>
            </a:pPr>
            <a:r>
              <a:rPr lang="en-US" altLang="en-US" dirty="0">
                <a:effectLst>
                  <a:outerShdw blurRad="38100" dist="38100" dir="2700000" algn="tl">
                    <a:srgbClr val="FFFFFF"/>
                  </a:outerShdw>
                </a:effectLst>
                <a:ea typeface="+mn-ea"/>
                <a:cs typeface="+mn-cs"/>
              </a:rPr>
              <a:t>Commercial use or </a:t>
            </a:r>
            <a:r>
              <a:rPr lang="en-US" altLang="en-US" dirty="0" err="1">
                <a:effectLst>
                  <a:outerShdw blurRad="38100" dist="38100" dir="2700000" algn="tl">
                    <a:srgbClr val="FFFFFF"/>
                  </a:outerShdw>
                </a:effectLst>
                <a:ea typeface="+mn-ea"/>
                <a:cs typeface="+mn-cs"/>
              </a:rPr>
              <a:t>fuelwood</a:t>
            </a:r>
            <a:endParaRPr lang="en-US" altLang="en-US" dirty="0">
              <a:effectLst>
                <a:outerShdw blurRad="38100" dist="38100" dir="2700000" algn="tl">
                  <a:srgbClr val="FFFFFF"/>
                </a:outerShdw>
              </a:effectLst>
              <a:ea typeface="+mn-ea"/>
              <a:cs typeface="+mn-cs"/>
            </a:endParaRPr>
          </a:p>
          <a:p>
            <a:pPr eaLnBrk="1" hangingPunct="1">
              <a:buFont typeface="Wingdings" pitchFamily="2" charset="2"/>
              <a:buChar char="n"/>
              <a:defRPr/>
            </a:pPr>
            <a:r>
              <a:rPr lang="en-US" altLang="en-US" dirty="0">
                <a:effectLst>
                  <a:outerShdw blurRad="38100" dist="38100" dir="2700000" algn="tl">
                    <a:srgbClr val="FFFFFF"/>
                  </a:outerShdw>
                </a:effectLst>
                <a:ea typeface="+mn-ea"/>
                <a:cs typeface="+mn-cs"/>
              </a:rPr>
              <a:t>Coniferous (softwood) for paper, lumber</a:t>
            </a:r>
          </a:p>
          <a:p>
            <a:pPr eaLnBrk="1" hangingPunct="1">
              <a:buFont typeface="Wingdings" pitchFamily="2" charset="2"/>
              <a:buChar char="n"/>
              <a:defRPr/>
            </a:pPr>
            <a:r>
              <a:rPr lang="en-US" altLang="en-US" dirty="0">
                <a:effectLst>
                  <a:outerShdw blurRad="38100" dist="38100" dir="2700000" algn="tl">
                    <a:srgbClr val="FFFFFF"/>
                  </a:outerShdw>
                </a:effectLst>
                <a:ea typeface="+mn-ea"/>
                <a:cs typeface="+mn-cs"/>
              </a:rPr>
              <a:t>Deciduous (hardwood) for furniture, etc.</a:t>
            </a:r>
          </a:p>
          <a:p>
            <a:pPr eaLnBrk="1" hangingPunct="1">
              <a:buFont typeface="Wingdings" pitchFamily="2" charset="2"/>
              <a:buChar char="n"/>
              <a:defRPr/>
            </a:pPr>
            <a:r>
              <a:rPr lang="en-US" altLang="en-US" dirty="0">
                <a:effectLst>
                  <a:outerShdw blurRad="38100" dist="38100" dir="2700000" algn="tl">
                    <a:srgbClr val="FFFFFF"/>
                  </a:outerShdw>
                </a:effectLst>
                <a:ea typeface="+mn-ea"/>
                <a:cs typeface="+mn-cs"/>
              </a:rPr>
              <a:t>Tropical hardwood for </a:t>
            </a:r>
            <a:r>
              <a:rPr lang="en-US" altLang="en-US" dirty="0" err="1">
                <a:effectLst>
                  <a:outerShdw blurRad="38100" dist="38100" dir="2700000" algn="tl">
                    <a:srgbClr val="FFFFFF"/>
                  </a:outerShdw>
                </a:effectLst>
                <a:ea typeface="+mn-ea"/>
                <a:cs typeface="+mn-cs"/>
              </a:rPr>
              <a:t>fuelwood</a:t>
            </a:r>
            <a:r>
              <a:rPr lang="en-US" altLang="en-US" dirty="0">
                <a:effectLst>
                  <a:outerShdw blurRad="38100" dist="38100" dir="2700000" algn="tl">
                    <a:srgbClr val="FFFFFF"/>
                  </a:outerShdw>
                </a:effectLst>
                <a:ea typeface="+mn-ea"/>
                <a:cs typeface="+mn-cs"/>
              </a:rPr>
              <a:t>, furniture</a:t>
            </a:r>
          </a:p>
          <a:p>
            <a:pPr lvl="1" eaLnBrk="1" hangingPunct="1">
              <a:defRPr/>
            </a:pPr>
            <a:r>
              <a:rPr lang="en-US" altLang="en-US" sz="3200" dirty="0">
                <a:effectLst>
                  <a:outerShdw blurRad="38100" dist="38100" dir="2700000" algn="tl">
                    <a:srgbClr val="FFFFFF"/>
                  </a:outerShdw>
                </a:effectLst>
              </a:rPr>
              <a:t>And clearing </a:t>
            </a:r>
            <a:r>
              <a:rPr lang="en-US" altLang="en-US" sz="3200" dirty="0" smtClean="0">
                <a:effectLst>
                  <a:outerShdw blurRad="38100" dist="38100" dir="2700000" algn="tl">
                    <a:srgbClr val="FFFFFF"/>
                  </a:outerShdw>
                </a:effectLst>
              </a:rPr>
              <a:t>land for other economic activities (agriculture, mining, urbanization)</a:t>
            </a:r>
            <a:endParaRPr lang="en-US" altLang="en-US" sz="3200" dirty="0">
              <a:effectLst>
                <a:outerShdw blurRad="38100" dist="38100" dir="2700000" algn="tl">
                  <a:srgbClr val="FFFFFF"/>
                </a:outerShdw>
              </a:effectLst>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5" name="Picture 2" descr="11_37"/>
          <p:cNvPicPr>
            <a:picLocks noChangeAspect="1" noChangeArrowheads="1"/>
          </p:cNvPicPr>
          <p:nvPr/>
        </p:nvPicPr>
        <p:blipFill>
          <a:blip r:embed="rId3"/>
          <a:srcRect/>
          <a:stretch>
            <a:fillRect/>
          </a:stretch>
        </p:blipFill>
        <p:spPr bwMode="auto">
          <a:xfrm>
            <a:off x="0" y="701675"/>
            <a:ext cx="9144000" cy="54546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022350" y="677863"/>
            <a:ext cx="6775450" cy="511175"/>
          </a:xfrm>
          <a:solidFill>
            <a:schemeClr val="bg1">
              <a:alpha val="60001"/>
            </a:schemeClr>
          </a:solidFill>
        </p:spPr>
        <p:txBody>
          <a:bodyPr/>
          <a:lstStyle/>
          <a:p>
            <a:pPr eaLnBrk="1" hangingPunct="1">
              <a:defRPr/>
            </a:pPr>
            <a:r>
              <a:rPr lang="en-US" altLang="en-US" sz="3600">
                <a:effectLst>
                  <a:outerShdw blurRad="38100" dist="38100" dir="2700000" algn="tl">
                    <a:srgbClr val="FFFFFF"/>
                  </a:outerShdw>
                </a:effectLst>
                <a:latin typeface="Arial" charset="0"/>
                <a:ea typeface="+mj-ea"/>
                <a:cs typeface="+mj-cs"/>
              </a:rPr>
              <a:t>Resource-based economies</a:t>
            </a:r>
            <a:endParaRPr lang="en-US" altLang="en-US" sz="3200">
              <a:effectLst>
                <a:outerShdw blurRad="38100" dist="38100" dir="2700000" algn="tl">
                  <a:srgbClr val="FFFFFF"/>
                </a:outerShdw>
              </a:effectLst>
              <a:latin typeface="Arial" charset="0"/>
              <a:ea typeface="+mj-ea"/>
              <a:cs typeface="+mj-cs"/>
            </a:endParaRPr>
          </a:p>
        </p:txBody>
      </p:sp>
      <p:sp>
        <p:nvSpPr>
          <p:cNvPr id="149507" name="Rectangle 3"/>
          <p:cNvSpPr>
            <a:spLocks noGrp="1" noChangeArrowheads="1"/>
          </p:cNvSpPr>
          <p:nvPr>
            <p:ph type="body" idx="1"/>
          </p:nvPr>
        </p:nvSpPr>
        <p:spPr>
          <a:xfrm>
            <a:off x="609600" y="1684338"/>
            <a:ext cx="7850188" cy="3411537"/>
          </a:xfrm>
          <a:solidFill>
            <a:schemeClr val="bg1">
              <a:alpha val="60001"/>
            </a:schemeClr>
          </a:solidFill>
        </p:spPr>
        <p:txBody>
          <a:bodyPr/>
          <a:lstStyle/>
          <a:p>
            <a:pPr eaLnBrk="1" hangingPunct="1">
              <a:buFont typeface="Wingdings" pitchFamily="2" charset="2"/>
              <a:buChar char="n"/>
              <a:defRPr/>
            </a:pPr>
            <a:r>
              <a:rPr lang="en-US" altLang="en-US">
                <a:effectLst>
                  <a:outerShdw blurRad="38100" dist="38100" dir="2700000" algn="tl">
                    <a:srgbClr val="FFFFFF"/>
                  </a:outerShdw>
                </a:effectLst>
                <a:ea typeface="+mn-ea"/>
                <a:cs typeface="+mn-cs"/>
              </a:rPr>
              <a:t>Multiple scales (from countries to towns)</a:t>
            </a:r>
          </a:p>
          <a:p>
            <a:pPr eaLnBrk="1" hangingPunct="1">
              <a:buFont typeface="Wingdings" pitchFamily="2" charset="2"/>
              <a:buChar char="n"/>
              <a:defRPr/>
            </a:pPr>
            <a:r>
              <a:rPr lang="en-US" altLang="en-US">
                <a:effectLst>
                  <a:outerShdw blurRad="38100" dist="38100" dir="2700000" algn="tl">
                    <a:srgbClr val="FFFFFF"/>
                  </a:outerShdw>
                </a:effectLst>
                <a:ea typeface="+mn-ea"/>
                <a:cs typeface="+mn-cs"/>
              </a:rPr>
              <a:t>Dependent on one commodity</a:t>
            </a:r>
          </a:p>
          <a:p>
            <a:pPr eaLnBrk="1" hangingPunct="1">
              <a:buFont typeface="Wingdings" pitchFamily="2" charset="2"/>
              <a:buChar char="n"/>
              <a:defRPr/>
            </a:pPr>
            <a:r>
              <a:rPr lang="en-US" altLang="en-US">
                <a:effectLst>
                  <a:outerShdw blurRad="38100" dist="38100" dir="2700000" algn="tl">
                    <a:srgbClr val="FFFFFF"/>
                  </a:outerShdw>
                </a:effectLst>
                <a:ea typeface="+mn-ea"/>
                <a:cs typeface="+mn-cs"/>
              </a:rPr>
              <a:t>Volatile commodity prices</a:t>
            </a:r>
          </a:p>
          <a:p>
            <a:pPr eaLnBrk="1" hangingPunct="1">
              <a:buFont typeface="Wingdings" pitchFamily="2" charset="2"/>
              <a:buChar char="n"/>
              <a:defRPr/>
            </a:pPr>
            <a:r>
              <a:rPr lang="en-US" altLang="en-US">
                <a:effectLst>
                  <a:outerShdw blurRad="38100" dist="38100" dir="2700000" algn="tl">
                    <a:srgbClr val="FFFFFF"/>
                  </a:outerShdw>
                </a:effectLst>
                <a:ea typeface="+mn-ea"/>
                <a:cs typeface="+mn-cs"/>
              </a:rPr>
              <a:t>Boom-and-bust cycles</a:t>
            </a:r>
          </a:p>
          <a:p>
            <a:pPr eaLnBrk="1" hangingPunct="1">
              <a:buFont typeface="Wingdings" pitchFamily="2" charset="2"/>
              <a:buChar char="n"/>
              <a:defRPr/>
            </a:pPr>
            <a:r>
              <a:rPr lang="en-US" altLang="en-US">
                <a:effectLst>
                  <a:outerShdw blurRad="38100" dist="38100" dir="2700000" algn="tl">
                    <a:srgbClr val="FFFFFF"/>
                  </a:outerShdw>
                </a:effectLst>
                <a:ea typeface="+mn-ea"/>
                <a:cs typeface="+mn-cs"/>
              </a:rPr>
              <a:t>Need value-added activity</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219200" y="533400"/>
            <a:ext cx="6477000" cy="728663"/>
          </a:xfrm>
        </p:spPr>
        <p:txBody>
          <a:bodyPr/>
          <a:lstStyle/>
          <a:p>
            <a:pPr eaLnBrk="1" hangingPunct="1">
              <a:defRPr/>
            </a:pPr>
            <a:r>
              <a:rPr lang="en-US" altLang="en-US" sz="3600">
                <a:solidFill>
                  <a:schemeClr val="tx1"/>
                </a:solidFill>
                <a:effectLst>
                  <a:outerShdw blurRad="38100" dist="38100" dir="2700000" algn="tl">
                    <a:srgbClr val="FFFFFF"/>
                  </a:outerShdw>
                </a:effectLst>
                <a:ea typeface="+mj-ea"/>
                <a:cs typeface="+mj-cs"/>
              </a:rPr>
              <a:t>Secondary economic activity</a:t>
            </a:r>
          </a:p>
        </p:txBody>
      </p:sp>
      <p:sp>
        <p:nvSpPr>
          <p:cNvPr id="151555" name="Rectangle 3"/>
          <p:cNvSpPr>
            <a:spLocks noGrp="1" noChangeArrowheads="1"/>
          </p:cNvSpPr>
          <p:nvPr>
            <p:ph type="body" idx="1"/>
          </p:nvPr>
        </p:nvSpPr>
        <p:spPr>
          <a:xfrm>
            <a:off x="1141413" y="2054225"/>
            <a:ext cx="6707187" cy="2800350"/>
          </a:xfrm>
        </p:spPr>
        <p:txBody>
          <a:bodyPr/>
          <a:lstStyle/>
          <a:p>
            <a:pPr eaLnBrk="1" hangingPunct="1">
              <a:buFont typeface="Wingdings" pitchFamily="2" charset="2"/>
              <a:buChar char="n"/>
              <a:defRPr/>
            </a:pPr>
            <a:r>
              <a:rPr lang="en-US">
                <a:effectLst>
                  <a:outerShdw blurRad="38100" dist="38100" dir="2700000" algn="tl">
                    <a:srgbClr val="FFFFFF"/>
                  </a:outerShdw>
                </a:effectLst>
                <a:ea typeface="+mn-ea"/>
                <a:cs typeface="+mn-cs"/>
              </a:rPr>
              <a:t>Adding value to primary products</a:t>
            </a:r>
          </a:p>
          <a:p>
            <a:pPr eaLnBrk="1" hangingPunct="1">
              <a:buFont typeface="Wingdings" pitchFamily="2" charset="2"/>
              <a:buChar char="n"/>
              <a:defRPr/>
            </a:pPr>
            <a:r>
              <a:rPr lang="en-US">
                <a:effectLst>
                  <a:outerShdw blurRad="38100" dist="38100" dir="2700000" algn="tl">
                    <a:srgbClr val="FFFFFF"/>
                  </a:outerShdw>
                </a:effectLst>
                <a:ea typeface="+mn-ea"/>
                <a:cs typeface="+mn-cs"/>
              </a:rPr>
              <a:t>Manufacturing, processing, energy, construction</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447800" y="457200"/>
            <a:ext cx="6323013" cy="728663"/>
          </a:xfrm>
        </p:spPr>
        <p:txBody>
          <a:bodyPr/>
          <a:lstStyle/>
          <a:p>
            <a:pPr eaLnBrk="1" hangingPunct="1">
              <a:defRPr/>
            </a:pPr>
            <a:r>
              <a:rPr lang="en-US" altLang="en-US" sz="3600">
                <a:solidFill>
                  <a:schemeClr val="tx1"/>
                </a:solidFill>
                <a:effectLst>
                  <a:outerShdw blurRad="38100" dist="38100" dir="2700000" algn="tl">
                    <a:srgbClr val="FFFFFF"/>
                  </a:outerShdw>
                </a:effectLst>
                <a:ea typeface="+mj-ea"/>
                <a:cs typeface="+mj-cs"/>
              </a:rPr>
              <a:t>Where does industry locate?</a:t>
            </a:r>
          </a:p>
        </p:txBody>
      </p:sp>
      <p:sp>
        <p:nvSpPr>
          <p:cNvPr id="153603" name="Rectangle 3"/>
          <p:cNvSpPr>
            <a:spLocks noGrp="1" noChangeArrowheads="1"/>
          </p:cNvSpPr>
          <p:nvPr>
            <p:ph type="body" idx="1"/>
          </p:nvPr>
        </p:nvSpPr>
        <p:spPr>
          <a:xfrm>
            <a:off x="1068388" y="1676400"/>
            <a:ext cx="7007225" cy="4087813"/>
          </a:xfrm>
        </p:spPr>
        <p:txBody>
          <a:bodyPr/>
          <a:lstStyle/>
          <a:p>
            <a:pPr eaLnBrk="1" hangingPunct="1">
              <a:buFont typeface="Wingdings" pitchFamily="2" charset="2"/>
              <a:buChar char="n"/>
              <a:defRPr/>
            </a:pPr>
            <a:r>
              <a:rPr lang="en-US">
                <a:effectLst>
                  <a:outerShdw blurRad="38100" dist="38100" dir="2700000" algn="tl">
                    <a:srgbClr val="FFFFFF"/>
                  </a:outerShdw>
                </a:effectLst>
                <a:ea typeface="+mn-ea"/>
                <a:cs typeface="+mn-cs"/>
              </a:rPr>
              <a:t>Situation factors</a:t>
            </a:r>
          </a:p>
          <a:p>
            <a:pPr lvl="1" eaLnBrk="1" hangingPunct="1">
              <a:defRPr/>
            </a:pPr>
            <a:r>
              <a:rPr lang="en-US" sz="3200">
                <a:effectLst>
                  <a:outerShdw blurRad="38100" dist="38100" dir="2700000" algn="tl">
                    <a:srgbClr val="FFFFFF"/>
                  </a:outerShdw>
                </a:effectLst>
              </a:rPr>
              <a:t>Cost of carrying inputs vs. outputs</a:t>
            </a:r>
          </a:p>
          <a:p>
            <a:pPr lvl="1" eaLnBrk="1" hangingPunct="1">
              <a:defRPr/>
            </a:pPr>
            <a:r>
              <a:rPr lang="en-US" sz="3200">
                <a:effectLst>
                  <a:outerShdw blurRad="38100" dist="38100" dir="2700000" algn="tl">
                    <a:srgbClr val="FFFFFF"/>
                  </a:outerShdw>
                </a:effectLst>
              </a:rPr>
              <a:t>Accessibility to different modes</a:t>
            </a:r>
          </a:p>
          <a:p>
            <a:pPr eaLnBrk="1" hangingPunct="1">
              <a:buFont typeface="Wingdings" pitchFamily="2" charset="2"/>
              <a:buChar char="n"/>
              <a:defRPr/>
            </a:pPr>
            <a:r>
              <a:rPr lang="en-US">
                <a:effectLst>
                  <a:outerShdw blurRad="38100" dist="38100" dir="2700000" algn="tl">
                    <a:srgbClr val="FFFFFF"/>
                  </a:outerShdw>
                </a:effectLst>
                <a:ea typeface="+mn-ea"/>
                <a:cs typeface="+mn-cs"/>
              </a:rPr>
              <a:t>Site factors</a:t>
            </a:r>
          </a:p>
          <a:p>
            <a:pPr lvl="1" eaLnBrk="1" hangingPunct="1">
              <a:defRPr/>
            </a:pPr>
            <a:r>
              <a:rPr lang="en-US" sz="3200">
                <a:effectLst>
                  <a:outerShdw blurRad="38100" dist="38100" dir="2700000" algn="tl">
                    <a:srgbClr val="FFFFFF"/>
                  </a:outerShdw>
                </a:effectLst>
              </a:rPr>
              <a:t>Cost of land</a:t>
            </a:r>
          </a:p>
          <a:p>
            <a:pPr lvl="1" eaLnBrk="1" hangingPunct="1">
              <a:defRPr/>
            </a:pPr>
            <a:r>
              <a:rPr lang="en-US" sz="3200">
                <a:effectLst>
                  <a:outerShdw blurRad="38100" dist="38100" dir="2700000" algn="tl">
                    <a:srgbClr val="FFFFFF"/>
                  </a:outerShdw>
                </a:effectLst>
              </a:rPr>
              <a:t>Cost and skill of labor</a:t>
            </a:r>
          </a:p>
          <a:p>
            <a:pPr lvl="1" eaLnBrk="1" hangingPunct="1">
              <a:defRPr/>
            </a:pPr>
            <a:r>
              <a:rPr lang="en-US" sz="3200">
                <a:effectLst>
                  <a:outerShdw blurRad="38100" dist="38100" dir="2700000" algn="tl">
                    <a:srgbClr val="FFFFFF"/>
                  </a:outerShdw>
                </a:effectLst>
              </a:rPr>
              <a:t>Availability of capital</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871663" y="447675"/>
            <a:ext cx="5605462" cy="512763"/>
          </a:xfrm>
          <a:solidFill>
            <a:schemeClr val="bg1">
              <a:alpha val="60001"/>
            </a:schemeClr>
          </a:solidFill>
        </p:spPr>
        <p:txBody>
          <a:bodyPr/>
          <a:lstStyle/>
          <a:p>
            <a:pPr eaLnBrk="1" hangingPunct="1">
              <a:defRPr/>
            </a:pPr>
            <a:r>
              <a:rPr lang="en-US" altLang="en-US" sz="3600">
                <a:effectLst>
                  <a:outerShdw blurRad="38100" dist="38100" dir="2700000" algn="tl">
                    <a:srgbClr val="FFFFFF"/>
                  </a:outerShdw>
                </a:effectLst>
                <a:latin typeface="Arial" charset="0"/>
                <a:ea typeface="+mj-ea"/>
                <a:cs typeface="+mj-cs"/>
              </a:rPr>
              <a:t>Economic geography</a:t>
            </a:r>
            <a:endParaRPr lang="en-US" altLang="en-US" sz="3200">
              <a:effectLst>
                <a:outerShdw blurRad="38100" dist="38100" dir="2700000" algn="tl">
                  <a:srgbClr val="FFFFFF"/>
                </a:outerShdw>
              </a:effectLst>
              <a:latin typeface="Arial" charset="0"/>
              <a:ea typeface="+mj-ea"/>
              <a:cs typeface="+mj-cs"/>
            </a:endParaRPr>
          </a:p>
        </p:txBody>
      </p:sp>
      <p:sp>
        <p:nvSpPr>
          <p:cNvPr id="141315" name="Rectangle 3"/>
          <p:cNvSpPr>
            <a:spLocks noGrp="1" noChangeArrowheads="1"/>
          </p:cNvSpPr>
          <p:nvPr>
            <p:ph type="body" idx="1"/>
          </p:nvPr>
        </p:nvSpPr>
        <p:spPr>
          <a:xfrm>
            <a:off x="698500" y="1600200"/>
            <a:ext cx="7504113" cy="4495800"/>
          </a:xfrm>
          <a:solidFill>
            <a:schemeClr val="bg1">
              <a:alpha val="60001"/>
            </a:schemeClr>
          </a:solidFill>
        </p:spPr>
        <p:txBody>
          <a:bodyPr/>
          <a:lstStyle/>
          <a:p>
            <a:pPr eaLnBrk="1" hangingPunct="1">
              <a:buFont typeface="Wingdings" pitchFamily="2" charset="2"/>
              <a:buChar char="n"/>
              <a:defRPr/>
            </a:pPr>
            <a:r>
              <a:rPr lang="en-US" altLang="en-US">
                <a:effectLst>
                  <a:outerShdw blurRad="38100" dist="38100" dir="2700000" algn="tl">
                    <a:srgbClr val="FFFFFF"/>
                  </a:outerShdw>
                </a:effectLst>
                <a:ea typeface="+mn-ea"/>
                <a:cs typeface="+mn-cs"/>
              </a:rPr>
              <a:t>How do people earn a living?</a:t>
            </a:r>
          </a:p>
          <a:p>
            <a:pPr lvl="1" eaLnBrk="1" hangingPunct="1">
              <a:defRPr/>
            </a:pPr>
            <a:r>
              <a:rPr lang="en-US" altLang="en-US" sz="3200">
                <a:effectLst>
                  <a:outerShdw blurRad="38100" dist="38100" dir="2700000" algn="tl">
                    <a:srgbClr val="FFFFFF"/>
                  </a:outerShdw>
                </a:effectLst>
              </a:rPr>
              <a:t>Physical environment</a:t>
            </a:r>
          </a:p>
          <a:p>
            <a:pPr lvl="1" eaLnBrk="1" hangingPunct="1">
              <a:defRPr/>
            </a:pPr>
            <a:r>
              <a:rPr lang="en-US" altLang="en-US" sz="3200">
                <a:effectLst>
                  <a:outerShdw blurRad="38100" dist="38100" dir="2700000" algn="tl">
                    <a:srgbClr val="FFFFFF"/>
                  </a:outerShdw>
                </a:effectLst>
              </a:rPr>
              <a:t>Cultural conditions</a:t>
            </a:r>
          </a:p>
          <a:p>
            <a:pPr lvl="1" eaLnBrk="1" hangingPunct="1">
              <a:defRPr/>
            </a:pPr>
            <a:r>
              <a:rPr lang="en-US" altLang="en-US" sz="3200">
                <a:effectLst>
                  <a:outerShdw blurRad="38100" dist="38100" dir="2700000" algn="tl">
                    <a:srgbClr val="FFFFFF"/>
                  </a:outerShdw>
                </a:effectLst>
              </a:rPr>
              <a:t>Technology</a:t>
            </a:r>
          </a:p>
          <a:p>
            <a:pPr lvl="1" eaLnBrk="1" hangingPunct="1">
              <a:defRPr/>
            </a:pPr>
            <a:r>
              <a:rPr lang="en-US" altLang="en-US" sz="3200">
                <a:effectLst>
                  <a:outerShdw blurRad="38100" dist="38100" dir="2700000" algn="tl">
                    <a:srgbClr val="FFFFFF"/>
                  </a:outerShdw>
                </a:effectLst>
              </a:rPr>
              <a:t>Politics/economic system</a:t>
            </a:r>
          </a:p>
          <a:p>
            <a:pPr eaLnBrk="1" hangingPunct="1">
              <a:buFont typeface="Wingdings" pitchFamily="2" charset="2"/>
              <a:buChar char="n"/>
              <a:defRPr/>
            </a:pPr>
            <a:r>
              <a:rPr lang="en-US" altLang="en-US">
                <a:effectLst>
                  <a:outerShdw blurRad="38100" dist="38100" dir="2700000" algn="tl">
                    <a:srgbClr val="FFFFFF"/>
                  </a:outerShdw>
                </a:effectLst>
                <a:ea typeface="+mn-ea"/>
                <a:cs typeface="+mn-cs"/>
              </a:rPr>
              <a:t>How does that vary by place?</a:t>
            </a:r>
          </a:p>
          <a:p>
            <a:pPr eaLnBrk="1" hangingPunct="1">
              <a:buFont typeface="Wingdings" pitchFamily="2" charset="2"/>
              <a:buChar char="n"/>
              <a:defRPr/>
            </a:pPr>
            <a:r>
              <a:rPr lang="en-US" altLang="en-US">
                <a:effectLst>
                  <a:outerShdw blurRad="38100" dist="38100" dir="2700000" algn="tl">
                    <a:srgbClr val="FFFFFF"/>
                  </a:outerShdw>
                </a:effectLst>
                <a:ea typeface="+mn-ea"/>
                <a:cs typeface="+mn-cs"/>
              </a:rPr>
              <a:t>How does it connect places?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981200" y="533400"/>
            <a:ext cx="5027613" cy="728663"/>
          </a:xfrm>
        </p:spPr>
        <p:txBody>
          <a:bodyPr/>
          <a:lstStyle/>
          <a:p>
            <a:pPr eaLnBrk="1" hangingPunct="1">
              <a:defRPr/>
            </a:pPr>
            <a:r>
              <a:rPr lang="en-US" altLang="en-US" sz="3600">
                <a:solidFill>
                  <a:schemeClr val="tx1"/>
                </a:solidFill>
                <a:effectLst>
                  <a:outerShdw blurRad="38100" dist="38100" dir="2700000" algn="tl">
                    <a:srgbClr val="FFFFFF"/>
                  </a:outerShdw>
                </a:effectLst>
                <a:ea typeface="+mj-ea"/>
                <a:cs typeface="+mj-cs"/>
              </a:rPr>
              <a:t>Five location factors</a:t>
            </a:r>
          </a:p>
        </p:txBody>
      </p:sp>
      <p:sp>
        <p:nvSpPr>
          <p:cNvPr id="157699" name="Rectangle 3"/>
          <p:cNvSpPr>
            <a:spLocks noGrp="1" noChangeArrowheads="1"/>
          </p:cNvSpPr>
          <p:nvPr>
            <p:ph type="body" idx="1"/>
          </p:nvPr>
        </p:nvSpPr>
        <p:spPr>
          <a:xfrm>
            <a:off x="533400" y="1828800"/>
            <a:ext cx="8150225" cy="3654425"/>
          </a:xfrm>
        </p:spPr>
        <p:txBody>
          <a:bodyPr/>
          <a:lstStyle/>
          <a:p>
            <a:pPr marL="609600" indent="-609600" eaLnBrk="1" hangingPunct="1">
              <a:lnSpc>
                <a:spcPct val="90000"/>
              </a:lnSpc>
              <a:buFont typeface="Wingdings" pitchFamily="2" charset="2"/>
              <a:buAutoNum type="arabicPeriod"/>
              <a:defRPr/>
            </a:pPr>
            <a:r>
              <a:rPr lang="en-US">
                <a:effectLst>
                  <a:outerShdw blurRad="38100" dist="38100" dir="2700000" algn="tl">
                    <a:srgbClr val="FFFFFF"/>
                  </a:outerShdw>
                </a:effectLst>
                <a:ea typeface="+mn-ea"/>
                <a:cs typeface="+mn-cs"/>
              </a:rPr>
              <a:t>Raw materials</a:t>
            </a:r>
          </a:p>
          <a:p>
            <a:pPr marL="990600" lvl="1" indent="-533400" eaLnBrk="1" hangingPunct="1">
              <a:lnSpc>
                <a:spcPct val="90000"/>
              </a:lnSpc>
              <a:defRPr/>
            </a:pPr>
            <a:r>
              <a:rPr lang="en-US" sz="3200">
                <a:effectLst>
                  <a:outerShdw blurRad="38100" dist="38100" dir="2700000" algn="tl">
                    <a:srgbClr val="FFFFFF"/>
                  </a:outerShdw>
                </a:effectLst>
              </a:rPr>
              <a:t>From primary activity or manufactured goods</a:t>
            </a:r>
          </a:p>
          <a:p>
            <a:pPr marL="990600" lvl="1" indent="-533400" eaLnBrk="1" hangingPunct="1">
              <a:lnSpc>
                <a:spcPct val="90000"/>
              </a:lnSpc>
              <a:defRPr/>
            </a:pPr>
            <a:r>
              <a:rPr lang="en-US" sz="3200">
                <a:effectLst>
                  <a:outerShdw blurRad="38100" dist="38100" dir="2700000" algn="tl">
                    <a:srgbClr val="FFFFFF"/>
                  </a:outerShdw>
                </a:effectLst>
              </a:rPr>
              <a:t>Most important when:</a:t>
            </a:r>
          </a:p>
          <a:p>
            <a:pPr marL="1371600" lvl="2" indent="-457200" eaLnBrk="1" hangingPunct="1">
              <a:lnSpc>
                <a:spcPct val="90000"/>
              </a:lnSpc>
              <a:buFont typeface="Wingdings" pitchFamily="2" charset="2"/>
              <a:buChar char="§"/>
              <a:defRPr/>
            </a:pPr>
            <a:r>
              <a:rPr lang="en-US" sz="3200">
                <a:effectLst>
                  <a:outerShdw blurRad="38100" dist="38100" dir="2700000" algn="tl">
                    <a:srgbClr val="FFFFFF"/>
                  </a:outerShdw>
                </a:effectLst>
              </a:rPr>
              <a:t>Bulky or heavy inputs</a:t>
            </a:r>
          </a:p>
          <a:p>
            <a:pPr marL="1371600" lvl="2" indent="-457200" eaLnBrk="1" hangingPunct="1">
              <a:lnSpc>
                <a:spcPct val="90000"/>
              </a:lnSpc>
              <a:buFont typeface="Wingdings" pitchFamily="2" charset="2"/>
              <a:buChar char="§"/>
              <a:defRPr/>
            </a:pPr>
            <a:r>
              <a:rPr lang="en-US" sz="3200">
                <a:effectLst>
                  <a:outerShdw blurRad="38100" dist="38100" dir="2700000" algn="tl">
                    <a:srgbClr val="FFFFFF"/>
                  </a:outerShdw>
                </a:effectLst>
              </a:rPr>
              <a:t>Lose weight in processing</a:t>
            </a:r>
          </a:p>
          <a:p>
            <a:pPr marL="1371600" lvl="2" indent="-457200" eaLnBrk="1" hangingPunct="1">
              <a:lnSpc>
                <a:spcPct val="90000"/>
              </a:lnSpc>
              <a:buFont typeface="Wingdings" pitchFamily="2" charset="2"/>
              <a:buChar char="§"/>
              <a:defRPr/>
            </a:pPr>
            <a:r>
              <a:rPr lang="en-US" sz="3200">
                <a:effectLst>
                  <a:outerShdw blurRad="38100" dist="38100" dir="2700000" algn="tl">
                    <a:srgbClr val="FFFFFF"/>
                  </a:outerShdw>
                </a:effectLst>
              </a:rPr>
              <a:t>Perishable inputs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1371600" y="1749425"/>
            <a:ext cx="6400800" cy="3635375"/>
          </a:xfrm>
        </p:spPr>
        <p:txBody>
          <a:bodyPr/>
          <a:lstStyle/>
          <a:p>
            <a:pPr marL="609600" indent="-609600" eaLnBrk="1" hangingPunct="1">
              <a:buFont typeface="Wingdings" pitchFamily="2" charset="2"/>
              <a:buAutoNum type="arabicPeriod" startAt="2"/>
              <a:defRPr/>
            </a:pPr>
            <a:r>
              <a:rPr lang="en-US">
                <a:effectLst>
                  <a:outerShdw blurRad="38100" dist="38100" dir="2700000" algn="tl">
                    <a:srgbClr val="FFFFFF"/>
                  </a:outerShdw>
                </a:effectLst>
                <a:ea typeface="+mn-ea"/>
                <a:cs typeface="+mn-cs"/>
              </a:rPr>
              <a:t>Market</a:t>
            </a:r>
          </a:p>
          <a:p>
            <a:pPr marL="990600" lvl="1" indent="-533400" eaLnBrk="1" hangingPunct="1">
              <a:defRPr/>
            </a:pPr>
            <a:r>
              <a:rPr lang="en-US" sz="3200">
                <a:effectLst>
                  <a:outerShdw blurRad="38100" dist="38100" dir="2700000" algn="tl">
                    <a:srgbClr val="FFFFFF"/>
                  </a:outerShdw>
                </a:effectLst>
              </a:rPr>
              <a:t>Final consumer or another firm</a:t>
            </a:r>
          </a:p>
          <a:p>
            <a:pPr marL="990600" lvl="1" indent="-533400" eaLnBrk="1" hangingPunct="1">
              <a:defRPr/>
            </a:pPr>
            <a:r>
              <a:rPr lang="en-US" sz="3200">
                <a:effectLst>
                  <a:outerShdw blurRad="38100" dist="38100" dir="2700000" algn="tl">
                    <a:srgbClr val="FFFFFF"/>
                  </a:outerShdw>
                </a:effectLst>
              </a:rPr>
              <a:t>Most important when:</a:t>
            </a:r>
          </a:p>
          <a:p>
            <a:pPr marL="1371600" lvl="2" indent="-457200" eaLnBrk="1" hangingPunct="1">
              <a:buFont typeface="Wingdings" pitchFamily="2" charset="2"/>
              <a:buChar char="§"/>
              <a:defRPr/>
            </a:pPr>
            <a:r>
              <a:rPr lang="en-US" sz="3200">
                <a:effectLst>
                  <a:outerShdw blurRad="38100" dist="38100" dir="2700000" algn="tl">
                    <a:srgbClr val="FFFFFF"/>
                  </a:outerShdw>
                </a:effectLst>
              </a:rPr>
              <a:t>Bulky or heavy outputs</a:t>
            </a:r>
          </a:p>
          <a:p>
            <a:pPr marL="1371600" lvl="2" indent="-457200" eaLnBrk="1" hangingPunct="1">
              <a:buFont typeface="Wingdings" pitchFamily="2" charset="2"/>
              <a:buChar char="§"/>
              <a:defRPr/>
            </a:pPr>
            <a:r>
              <a:rPr lang="en-US" sz="3200">
                <a:effectLst>
                  <a:outerShdw blurRad="38100" dist="38100" dir="2700000" algn="tl">
                    <a:srgbClr val="FFFFFF"/>
                  </a:outerShdw>
                </a:effectLst>
              </a:rPr>
              <a:t>Weight added in processing</a:t>
            </a:r>
          </a:p>
          <a:p>
            <a:pPr marL="1371600" lvl="2" indent="-457200" eaLnBrk="1" hangingPunct="1">
              <a:buFont typeface="Wingdings" pitchFamily="2" charset="2"/>
              <a:buChar char="§"/>
              <a:defRPr/>
            </a:pPr>
            <a:r>
              <a:rPr lang="en-US" sz="3200">
                <a:effectLst>
                  <a:outerShdw blurRad="38100" dist="38100" dir="2700000" algn="tl">
                    <a:srgbClr val="FFFFFF"/>
                  </a:outerShdw>
                </a:effectLst>
              </a:rPr>
              <a:t> Perishable outputs</a:t>
            </a:r>
          </a:p>
        </p:txBody>
      </p:sp>
      <p:sp>
        <p:nvSpPr>
          <p:cNvPr id="159747" name="Rectangle 3"/>
          <p:cNvSpPr>
            <a:spLocks noGrp="1" noChangeArrowheads="1"/>
          </p:cNvSpPr>
          <p:nvPr>
            <p:ph type="title"/>
          </p:nvPr>
        </p:nvSpPr>
        <p:spPr>
          <a:xfrm>
            <a:off x="1981200" y="533400"/>
            <a:ext cx="5027613" cy="728663"/>
          </a:xfrm>
        </p:spPr>
        <p:txBody>
          <a:bodyPr/>
          <a:lstStyle/>
          <a:p>
            <a:pPr eaLnBrk="1" hangingPunct="1">
              <a:defRPr/>
            </a:pPr>
            <a:r>
              <a:rPr lang="en-US" altLang="en-US" sz="3600">
                <a:effectLst>
                  <a:outerShdw blurRad="38100" dist="38100" dir="2700000" algn="tl">
                    <a:srgbClr val="FFFFFF"/>
                  </a:outerShdw>
                </a:effectLst>
                <a:ea typeface="+mj-ea"/>
                <a:cs typeface="+mj-cs"/>
              </a:rPr>
              <a:t>Five location factors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762000" y="1828800"/>
            <a:ext cx="7848600" cy="4876800"/>
          </a:xfrm>
        </p:spPr>
        <p:txBody>
          <a:bodyPr/>
          <a:lstStyle/>
          <a:p>
            <a:pPr marL="609600" indent="-609600" eaLnBrk="1" hangingPunct="1">
              <a:buFont typeface="Wingdings" pitchFamily="2" charset="2"/>
              <a:buAutoNum type="arabicPeriod" startAt="3"/>
              <a:defRPr/>
            </a:pPr>
            <a:r>
              <a:rPr lang="en-US">
                <a:effectLst>
                  <a:outerShdw blurRad="38100" dist="38100" dir="2700000" algn="tl">
                    <a:srgbClr val="FFFFFF"/>
                  </a:outerShdw>
                </a:effectLst>
                <a:latin typeface="Times" pitchFamily="18" charset="0"/>
                <a:ea typeface="+mn-ea"/>
                <a:cs typeface="+mn-cs"/>
              </a:rPr>
              <a:t>Energy</a:t>
            </a:r>
          </a:p>
          <a:p>
            <a:pPr marL="990600" lvl="1" indent="-533400" eaLnBrk="1" hangingPunct="1">
              <a:defRPr/>
            </a:pPr>
            <a:r>
              <a:rPr lang="en-US" sz="3200">
                <a:effectLst>
                  <a:outerShdw blurRad="38100" dist="38100" dir="2700000" algn="tl">
                    <a:srgbClr val="FFFFFF"/>
                  </a:outerShdw>
                </a:effectLst>
                <a:latin typeface="Times" pitchFamily="18" charset="0"/>
              </a:rPr>
              <a:t>More important historically than today</a:t>
            </a:r>
          </a:p>
          <a:p>
            <a:pPr marL="990600" lvl="1" indent="-533400" eaLnBrk="1" hangingPunct="1">
              <a:defRPr/>
            </a:pPr>
            <a:r>
              <a:rPr lang="en-US" sz="3200">
                <a:effectLst>
                  <a:outerShdw blurRad="38100" dist="38100" dir="2700000" algn="tl">
                    <a:srgbClr val="FFFFFF"/>
                  </a:outerShdw>
                </a:effectLst>
                <a:latin typeface="Times" pitchFamily="18" charset="0"/>
              </a:rPr>
              <a:t>Mills in Britain, New England, etc.</a:t>
            </a:r>
          </a:p>
          <a:p>
            <a:pPr marL="609600" indent="-609600" eaLnBrk="1" hangingPunct="1">
              <a:buFont typeface="Wingdings" pitchFamily="2" charset="2"/>
              <a:buAutoNum type="arabicPeriod" startAt="4"/>
              <a:defRPr/>
            </a:pPr>
            <a:r>
              <a:rPr lang="en-US">
                <a:effectLst>
                  <a:outerShdw blurRad="38100" dist="38100" dir="2700000" algn="tl">
                    <a:srgbClr val="FFFFFF"/>
                  </a:outerShdw>
                </a:effectLst>
                <a:latin typeface="Times" pitchFamily="18" charset="0"/>
                <a:ea typeface="+mn-ea"/>
                <a:cs typeface="+mn-cs"/>
              </a:rPr>
              <a:t>Labor</a:t>
            </a:r>
          </a:p>
          <a:p>
            <a:pPr marL="990600" lvl="1" indent="-533400" eaLnBrk="1" hangingPunct="1">
              <a:defRPr/>
            </a:pPr>
            <a:r>
              <a:rPr lang="en-US" sz="3200">
                <a:effectLst>
                  <a:outerShdw blurRad="38100" dist="38100" dir="2700000" algn="tl">
                    <a:srgbClr val="FFFFFF"/>
                  </a:outerShdw>
                </a:effectLst>
                <a:latin typeface="Times" pitchFamily="18" charset="0"/>
              </a:rPr>
              <a:t>Price, skill, availability</a:t>
            </a:r>
          </a:p>
          <a:p>
            <a:pPr marL="990600" lvl="1" indent="-533400" eaLnBrk="1" hangingPunct="1">
              <a:defRPr/>
            </a:pPr>
            <a:r>
              <a:rPr lang="en-US" sz="3200">
                <a:effectLst>
                  <a:outerShdw blurRad="38100" dist="38100" dir="2700000" algn="tl">
                    <a:srgbClr val="FFFFFF"/>
                  </a:outerShdw>
                </a:effectLst>
                <a:latin typeface="Times" pitchFamily="18" charset="0"/>
              </a:rPr>
              <a:t>Usually not mobile</a:t>
            </a:r>
          </a:p>
          <a:p>
            <a:pPr marL="609600" indent="-609600" eaLnBrk="1" hangingPunct="1">
              <a:buFont typeface="Wingdings" pitchFamily="2" charset="2"/>
              <a:buAutoNum type="arabicPeriod" startAt="5"/>
              <a:defRPr/>
            </a:pPr>
            <a:r>
              <a:rPr lang="en-US">
                <a:effectLst>
                  <a:outerShdw blurRad="38100" dist="38100" dir="2700000" algn="tl">
                    <a:srgbClr val="FFFFFF"/>
                  </a:outerShdw>
                </a:effectLst>
                <a:latin typeface="Times" pitchFamily="18" charset="0"/>
                <a:ea typeface="+mn-ea"/>
                <a:cs typeface="+mn-cs"/>
              </a:rPr>
              <a:t>Transportation</a:t>
            </a:r>
          </a:p>
          <a:p>
            <a:pPr marL="990600" lvl="1" indent="-533400" eaLnBrk="1" hangingPunct="1">
              <a:defRPr/>
            </a:pPr>
            <a:r>
              <a:rPr lang="en-US" sz="3200">
                <a:effectLst>
                  <a:outerShdw blurRad="38100" dist="38100" dir="2700000" algn="tl">
                    <a:srgbClr val="FFFFFF"/>
                  </a:outerShdw>
                </a:effectLst>
                <a:latin typeface="Times" pitchFamily="18" charset="0"/>
              </a:rPr>
              <a:t>Costs vary by mode, distance, transfers</a:t>
            </a:r>
          </a:p>
          <a:p>
            <a:pPr marL="990600" lvl="1" indent="-533400" eaLnBrk="1" hangingPunct="1">
              <a:defRPr/>
            </a:pPr>
            <a:endParaRPr lang="en-US" sz="3200">
              <a:effectLst>
                <a:outerShdw blurRad="38100" dist="38100" dir="2700000" algn="tl">
                  <a:srgbClr val="FFFFFF"/>
                </a:outerShdw>
              </a:effectLst>
              <a:latin typeface="Times" pitchFamily="18" charset="0"/>
            </a:endParaRPr>
          </a:p>
        </p:txBody>
      </p:sp>
      <p:sp>
        <p:nvSpPr>
          <p:cNvPr id="161795" name="Rectangle 3"/>
          <p:cNvSpPr>
            <a:spLocks noChangeArrowheads="1"/>
          </p:cNvSpPr>
          <p:nvPr/>
        </p:nvSpPr>
        <p:spPr bwMode="auto">
          <a:xfrm>
            <a:off x="1981200" y="533400"/>
            <a:ext cx="5029200" cy="728663"/>
          </a:xfrm>
          <a:prstGeom prst="rect">
            <a:avLst/>
          </a:prstGeom>
          <a:noFill/>
          <a:ln w="9525">
            <a:noFill/>
            <a:miter lim="800000"/>
            <a:headEnd/>
            <a:tailEnd/>
          </a:ln>
          <a:effectLst/>
        </p:spPr>
        <p:txBody>
          <a:bodyPr anchor="ctr"/>
          <a:lstStyle/>
          <a:p>
            <a:pPr algn="ctr">
              <a:defRPr/>
            </a:pPr>
            <a:r>
              <a:rPr lang="en-US" altLang="en-US" sz="3600">
                <a:effectLst>
                  <a:outerShdw blurRad="38100" dist="38100" dir="2700000" algn="tl">
                    <a:srgbClr val="FFFFFF"/>
                  </a:outerShdw>
                </a:effectLst>
                <a:latin typeface="Tahoma" pitchFamily="34" charset="0"/>
                <a:ea typeface="+mn-ea"/>
                <a:cs typeface="+mn-cs"/>
              </a:rPr>
              <a:t>Five location factors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3" name="Picture 2" descr="09_07"/>
          <p:cNvPicPr>
            <a:picLocks noChangeAspect="1" noChangeArrowheads="1"/>
          </p:cNvPicPr>
          <p:nvPr>
            <p:custDataLst>
              <p:tags r:id="rId2"/>
            </p:custDataLst>
          </p:nvPr>
        </p:nvPicPr>
        <p:blipFill>
          <a:blip r:embed="rId4"/>
          <a:srcRect/>
          <a:stretch>
            <a:fillRect/>
          </a:stretch>
        </p:blipFill>
        <p:spPr bwMode="auto">
          <a:xfrm>
            <a:off x="3276600" y="838200"/>
            <a:ext cx="5553075" cy="5357813"/>
          </a:xfrm>
          <a:prstGeom prst="rect">
            <a:avLst/>
          </a:prstGeom>
          <a:noFill/>
          <a:ln w="9525">
            <a:noFill/>
            <a:miter lim="800000"/>
            <a:headEnd/>
            <a:tailEnd/>
          </a:ln>
        </p:spPr>
      </p:pic>
      <p:sp>
        <p:nvSpPr>
          <p:cNvPr id="49154" name="TextBox 4"/>
          <p:cNvSpPr txBox="1">
            <a:spLocks noChangeArrowheads="1"/>
          </p:cNvSpPr>
          <p:nvPr/>
        </p:nvSpPr>
        <p:spPr bwMode="auto">
          <a:xfrm>
            <a:off x="228600" y="838200"/>
            <a:ext cx="2819400" cy="2862263"/>
          </a:xfrm>
          <a:prstGeom prst="rect">
            <a:avLst/>
          </a:prstGeom>
          <a:noFill/>
          <a:ln w="9525">
            <a:noFill/>
            <a:miter lim="800000"/>
            <a:headEnd/>
            <a:tailEnd/>
          </a:ln>
        </p:spPr>
        <p:txBody>
          <a:bodyPr>
            <a:prstTxWarp prst="textNoShape">
              <a:avLst/>
            </a:prstTxWarp>
            <a:spAutoFit/>
          </a:bodyPr>
          <a:lstStyle/>
          <a:p>
            <a:pPr eaLnBrk="0" hangingPunct="0"/>
            <a:r>
              <a:rPr lang="en-US" sz="1800"/>
              <a:t>The graph on the right shows where a particular industry would be most likely to locate based upon the inputs of the product being manufactured. Can you think of any possible exceptions to these locations?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533400" y="1827213"/>
            <a:ext cx="7848600" cy="3330575"/>
          </a:xfrm>
        </p:spPr>
        <p:txBody>
          <a:bodyPr/>
          <a:lstStyle/>
          <a:p>
            <a:pPr eaLnBrk="1" hangingPunct="1">
              <a:buFont typeface="Wingdings" pitchFamily="2" charset="2"/>
              <a:buChar char="n"/>
              <a:defRPr/>
            </a:pPr>
            <a:r>
              <a:rPr lang="en-US">
                <a:effectLst>
                  <a:outerShdw blurRad="38100" dist="38100" dir="2700000" algn="tl">
                    <a:srgbClr val="FFFFFF"/>
                  </a:outerShdw>
                </a:effectLst>
                <a:ea typeface="+mn-ea"/>
                <a:cs typeface="+mn-cs"/>
              </a:rPr>
              <a:t>Economies of scale: producing additional units costs less than producing the first few</a:t>
            </a:r>
          </a:p>
          <a:p>
            <a:pPr eaLnBrk="1" hangingPunct="1">
              <a:buFont typeface="Wingdings" pitchFamily="2" charset="2"/>
              <a:buChar char="n"/>
              <a:defRPr/>
            </a:pPr>
            <a:r>
              <a:rPr lang="en-US">
                <a:effectLst>
                  <a:outerShdw blurRad="38100" dist="38100" dir="2700000" algn="tl">
                    <a:srgbClr val="FFFFFF"/>
                  </a:outerShdw>
                </a:effectLst>
                <a:ea typeface="+mn-ea"/>
                <a:cs typeface="+mn-cs"/>
              </a:rPr>
              <a:t>Benefits of concentrating many firms in one place </a:t>
            </a:r>
          </a:p>
          <a:p>
            <a:pPr eaLnBrk="1" hangingPunct="1">
              <a:buFont typeface="Wingdings" pitchFamily="2" charset="2"/>
              <a:buChar char="n"/>
              <a:defRPr/>
            </a:pPr>
            <a:r>
              <a:rPr lang="en-US">
                <a:effectLst>
                  <a:outerShdw blurRad="38100" dist="38100" dir="2700000" algn="tl">
                    <a:srgbClr val="FFFFFF"/>
                  </a:outerShdw>
                </a:effectLst>
                <a:ea typeface="+mn-ea"/>
                <a:cs typeface="+mn-cs"/>
              </a:rPr>
              <a:t>Benefits of concentrating many firms </a:t>
            </a:r>
            <a:r>
              <a:rPr lang="en-US" i="1">
                <a:effectLst>
                  <a:outerShdw blurRad="38100" dist="38100" dir="2700000" algn="tl">
                    <a:srgbClr val="FFFFFF"/>
                  </a:outerShdw>
                </a:effectLst>
                <a:ea typeface="+mn-ea"/>
                <a:cs typeface="+mn-cs"/>
              </a:rPr>
              <a:t>in one industry</a:t>
            </a:r>
            <a:r>
              <a:rPr lang="en-US">
                <a:effectLst>
                  <a:outerShdw blurRad="38100" dist="38100" dir="2700000" algn="tl">
                    <a:srgbClr val="FFFFFF"/>
                  </a:outerShdw>
                </a:effectLst>
                <a:ea typeface="+mn-ea"/>
                <a:cs typeface="+mn-cs"/>
              </a:rPr>
              <a:t> in one place</a:t>
            </a:r>
            <a:r>
              <a:rPr lang="en-US">
                <a:effectLst>
                  <a:outerShdw blurRad="38100" dist="38100" dir="2700000" algn="tl">
                    <a:srgbClr val="FFFFFF"/>
                  </a:outerShdw>
                </a:effectLst>
                <a:latin typeface="Times" pitchFamily="18" charset="0"/>
                <a:ea typeface="+mn-ea"/>
                <a:cs typeface="+mn-cs"/>
              </a:rPr>
              <a:t> </a:t>
            </a:r>
          </a:p>
        </p:txBody>
      </p:sp>
      <p:sp>
        <p:nvSpPr>
          <p:cNvPr id="155651" name="Rectangle 3"/>
          <p:cNvSpPr>
            <a:spLocks noChangeArrowheads="1"/>
          </p:cNvSpPr>
          <p:nvPr/>
        </p:nvSpPr>
        <p:spPr bwMode="auto">
          <a:xfrm>
            <a:off x="1600200" y="533400"/>
            <a:ext cx="5867400" cy="728663"/>
          </a:xfrm>
          <a:prstGeom prst="rect">
            <a:avLst/>
          </a:prstGeom>
          <a:noFill/>
          <a:ln w="9525">
            <a:noFill/>
            <a:miter lim="800000"/>
            <a:headEnd/>
            <a:tailEnd/>
          </a:ln>
          <a:effectLst/>
        </p:spPr>
        <p:txBody>
          <a:bodyPr anchor="ctr"/>
          <a:lstStyle/>
          <a:p>
            <a:pPr algn="ctr">
              <a:defRPr/>
            </a:pPr>
            <a:r>
              <a:rPr lang="en-US" altLang="en-US" sz="3600">
                <a:effectLst>
                  <a:outerShdw blurRad="38100" dist="38100" dir="2700000" algn="tl">
                    <a:srgbClr val="FFFFFF"/>
                  </a:outerShdw>
                </a:effectLst>
                <a:latin typeface="Tahoma" pitchFamily="34" charset="0"/>
                <a:ea typeface="+mn-ea"/>
                <a:cs typeface="+mn-cs"/>
              </a:rPr>
              <a:t>Agglomeration economies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809625"/>
            <a:ext cx="8229600" cy="608013"/>
          </a:xfrm>
        </p:spPr>
        <p:txBody>
          <a:bodyPr/>
          <a:lstStyle/>
          <a:p>
            <a:pPr eaLnBrk="1" hangingPunct="1">
              <a:defRPr/>
            </a:pPr>
            <a:r>
              <a:rPr lang="en-NZ">
                <a:effectLst>
                  <a:outerShdw blurRad="38100" dist="38100" dir="2700000" algn="tl">
                    <a:srgbClr val="FFFFFF"/>
                  </a:outerShdw>
                </a:effectLst>
                <a:ea typeface="+mj-ea"/>
                <a:cs typeface="+mj-cs"/>
              </a:rPr>
              <a:t>Three Types of Services</a:t>
            </a:r>
            <a:endParaRPr lang="en-AU">
              <a:effectLst>
                <a:outerShdw blurRad="38100" dist="38100" dir="2700000" algn="tl">
                  <a:srgbClr val="FFFFFF"/>
                </a:outerShdw>
              </a:effectLst>
              <a:ea typeface="+mj-ea"/>
              <a:cs typeface="+mj-cs"/>
            </a:endParaRPr>
          </a:p>
        </p:txBody>
      </p:sp>
      <p:sp>
        <p:nvSpPr>
          <p:cNvPr id="88067" name="Rectangle 3"/>
          <p:cNvSpPr>
            <a:spLocks noGrp="1" noChangeArrowheads="1"/>
          </p:cNvSpPr>
          <p:nvPr>
            <p:ph type="body" idx="1"/>
          </p:nvPr>
        </p:nvSpPr>
        <p:spPr/>
        <p:txBody>
          <a:bodyPr/>
          <a:lstStyle/>
          <a:p>
            <a:pPr marL="609600" indent="-609600" eaLnBrk="1" hangingPunct="1">
              <a:lnSpc>
                <a:spcPct val="90000"/>
              </a:lnSpc>
              <a:buFont typeface="Wingdings" pitchFamily="2" charset="2"/>
              <a:buAutoNum type="arabicPeriod"/>
              <a:defRPr/>
            </a:pPr>
            <a:r>
              <a:rPr lang="en-NZ" sz="2800">
                <a:effectLst>
                  <a:outerShdw blurRad="38100" dist="38100" dir="2700000" algn="tl">
                    <a:srgbClr val="FFFFFF"/>
                  </a:outerShdw>
                </a:effectLst>
                <a:ea typeface="+mn-ea"/>
                <a:cs typeface="+mn-cs"/>
              </a:rPr>
              <a:t>Consumer (services to indvidual consumers)</a:t>
            </a:r>
          </a:p>
          <a:p>
            <a:pPr marL="990600" lvl="1" indent="-533400" eaLnBrk="1" hangingPunct="1">
              <a:lnSpc>
                <a:spcPct val="90000"/>
              </a:lnSpc>
              <a:defRPr/>
            </a:pPr>
            <a:r>
              <a:rPr lang="en-AU" sz="2400">
                <a:effectLst>
                  <a:outerShdw blurRad="38100" dist="38100" dir="2700000" algn="tl">
                    <a:srgbClr val="FFFFFF"/>
                  </a:outerShdw>
                </a:effectLst>
              </a:rPr>
              <a:t>Retail</a:t>
            </a:r>
          </a:p>
          <a:p>
            <a:pPr marL="990600" lvl="1" indent="-533400" eaLnBrk="1" hangingPunct="1">
              <a:lnSpc>
                <a:spcPct val="90000"/>
              </a:lnSpc>
              <a:defRPr/>
            </a:pPr>
            <a:r>
              <a:rPr lang="en-AU" sz="2400">
                <a:effectLst>
                  <a:outerShdw blurRad="38100" dist="38100" dir="2700000" algn="tl">
                    <a:srgbClr val="FFFFFF"/>
                  </a:outerShdw>
                </a:effectLst>
              </a:rPr>
              <a:t>Personal (health care, education)</a:t>
            </a:r>
          </a:p>
          <a:p>
            <a:pPr marL="990600" lvl="1" indent="-533400" eaLnBrk="1" hangingPunct="1">
              <a:lnSpc>
                <a:spcPct val="90000"/>
              </a:lnSpc>
              <a:buFontTx/>
              <a:buNone/>
              <a:defRPr/>
            </a:pPr>
            <a:endParaRPr lang="en-AU" sz="2400">
              <a:effectLst>
                <a:outerShdw blurRad="38100" dist="38100" dir="2700000" algn="tl">
                  <a:srgbClr val="FFFFFF"/>
                </a:outerShdw>
              </a:effectLst>
            </a:endParaRPr>
          </a:p>
          <a:p>
            <a:pPr marL="609600" indent="-609600" eaLnBrk="1" hangingPunct="1">
              <a:lnSpc>
                <a:spcPct val="90000"/>
              </a:lnSpc>
              <a:buFont typeface="Wingdings" pitchFamily="2" charset="2"/>
              <a:buAutoNum type="arabicPeriod"/>
              <a:defRPr/>
            </a:pPr>
            <a:r>
              <a:rPr lang="en-AU" sz="2800">
                <a:effectLst>
                  <a:outerShdw blurRad="38100" dist="38100" dir="2700000" algn="tl">
                    <a:srgbClr val="FFFFFF"/>
                  </a:outerShdw>
                </a:effectLst>
                <a:ea typeface="+mn-ea"/>
                <a:cs typeface="+mn-cs"/>
              </a:rPr>
              <a:t>Business (services to facilitate other business)</a:t>
            </a:r>
          </a:p>
          <a:p>
            <a:pPr marL="990600" lvl="1" indent="-533400" eaLnBrk="1" hangingPunct="1">
              <a:lnSpc>
                <a:spcPct val="90000"/>
              </a:lnSpc>
              <a:defRPr/>
            </a:pPr>
            <a:r>
              <a:rPr lang="en-AU" sz="2400">
                <a:effectLst>
                  <a:outerShdw blurRad="38100" dist="38100" dir="2700000" algn="tl">
                    <a:srgbClr val="FFFFFF"/>
                  </a:outerShdw>
                </a:effectLst>
              </a:rPr>
              <a:t>Producer (F.I.R.E)</a:t>
            </a:r>
          </a:p>
          <a:p>
            <a:pPr marL="990600" lvl="1" indent="-533400" eaLnBrk="1" hangingPunct="1">
              <a:lnSpc>
                <a:spcPct val="90000"/>
              </a:lnSpc>
              <a:defRPr/>
            </a:pPr>
            <a:r>
              <a:rPr lang="en-AU" sz="2400">
                <a:effectLst>
                  <a:outerShdw blurRad="38100" dist="38100" dir="2700000" algn="tl">
                    <a:srgbClr val="FFFFFF"/>
                  </a:outerShdw>
                </a:effectLst>
              </a:rPr>
              <a:t>Transportation</a:t>
            </a:r>
          </a:p>
          <a:p>
            <a:pPr marL="990600" lvl="1" indent="-533400" eaLnBrk="1" hangingPunct="1">
              <a:lnSpc>
                <a:spcPct val="90000"/>
              </a:lnSpc>
              <a:buFontTx/>
              <a:buNone/>
              <a:defRPr/>
            </a:pPr>
            <a:endParaRPr lang="en-AU" sz="2400">
              <a:effectLst>
                <a:outerShdw blurRad="38100" dist="38100" dir="2700000" algn="tl">
                  <a:srgbClr val="FFFFFF"/>
                </a:outerShdw>
              </a:effectLst>
            </a:endParaRPr>
          </a:p>
          <a:p>
            <a:pPr marL="609600" indent="-609600" eaLnBrk="1" hangingPunct="1">
              <a:lnSpc>
                <a:spcPct val="90000"/>
              </a:lnSpc>
              <a:buFont typeface="Wingdings" pitchFamily="2" charset="2"/>
              <a:buAutoNum type="arabicPeriod"/>
              <a:defRPr/>
            </a:pPr>
            <a:r>
              <a:rPr lang="en-AU" sz="2800">
                <a:effectLst>
                  <a:outerShdw blurRad="38100" dist="38100" dir="2700000" algn="tl">
                    <a:srgbClr val="FFFFFF"/>
                  </a:outerShdw>
                </a:effectLst>
                <a:ea typeface="+mn-ea"/>
                <a:cs typeface="+mn-cs"/>
              </a:rPr>
              <a:t>Public (provide protection &amp; security for the previous two)</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ea typeface="+mj-ea"/>
                <a:cs typeface="+mj-cs"/>
              </a:rPr>
              <a:t>Service Economy</a:t>
            </a:r>
            <a:endParaRPr lang="en-US" dirty="0">
              <a:ea typeface="+mj-ea"/>
              <a:cs typeface="+mj-cs"/>
            </a:endParaRPr>
          </a:p>
        </p:txBody>
      </p:sp>
      <p:sp>
        <p:nvSpPr>
          <p:cNvPr id="6" name="Content Placeholder 5"/>
          <p:cNvSpPr>
            <a:spLocks noGrp="1"/>
          </p:cNvSpPr>
          <p:nvPr>
            <p:ph sz="half" idx="1"/>
          </p:nvPr>
        </p:nvSpPr>
        <p:spPr>
          <a:xfrm>
            <a:off x="0" y="1600200"/>
            <a:ext cx="3886200" cy="4495800"/>
          </a:xfrm>
        </p:spPr>
        <p:txBody>
          <a:bodyPr>
            <a:normAutofit/>
          </a:bodyPr>
          <a:lstStyle/>
          <a:p>
            <a:pPr eaLnBrk="1" hangingPunct="1">
              <a:buFont typeface="Wingdings" pitchFamily="2" charset="2"/>
              <a:buChar char="n"/>
              <a:defRPr/>
            </a:pPr>
            <a:r>
              <a:rPr lang="en-US" sz="2400" dirty="0" smtClean="0">
                <a:effectLst/>
                <a:ea typeface="+mn-ea"/>
                <a:cs typeface="+mn-cs"/>
              </a:rPr>
              <a:t>What are the spatial patterns that emerge from this map? Does the percentage of activity derived from service economic activity correlate with economic development/prosperity? </a:t>
            </a:r>
          </a:p>
          <a:p>
            <a:pPr eaLnBrk="1" hangingPunct="1">
              <a:buFont typeface="Wingdings" pitchFamily="2" charset="2"/>
              <a:buChar char="n"/>
              <a:defRPr/>
            </a:pPr>
            <a:endParaRPr lang="en-US" dirty="0">
              <a:ea typeface="+mn-ea"/>
              <a:cs typeface="+mn-cs"/>
            </a:endParaRPr>
          </a:p>
        </p:txBody>
      </p:sp>
      <p:pic>
        <p:nvPicPr>
          <p:cNvPr id="53251" name="Picture 2" descr="09_25"/>
          <p:cNvPicPr>
            <a:picLocks noGrp="1" noChangeAspect="1" noChangeArrowheads="1"/>
          </p:cNvPicPr>
          <p:nvPr>
            <p:ph sz="half" idx="2"/>
            <p:custDataLst>
              <p:tags r:id="rId2"/>
            </p:custDataLst>
          </p:nvPr>
        </p:nvPicPr>
        <p:blipFill>
          <a:blip r:embed="rId4"/>
          <a:srcRect/>
          <a:stretch>
            <a:fillRect/>
          </a:stretch>
        </p:blipFill>
        <p:spPr>
          <a:xfrm>
            <a:off x="3962400" y="1905000"/>
            <a:ext cx="5106988" cy="2582863"/>
          </a:xfr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3" name="Picture 2" descr="09_24"/>
          <p:cNvPicPr>
            <a:picLocks noChangeAspect="1" noChangeArrowheads="1"/>
          </p:cNvPicPr>
          <p:nvPr>
            <p:custDataLst>
              <p:tags r:id="rId2"/>
            </p:custDataLst>
          </p:nvPr>
        </p:nvPicPr>
        <p:blipFill>
          <a:blip r:embed="rId4"/>
          <a:srcRect/>
          <a:stretch>
            <a:fillRect/>
          </a:stretch>
        </p:blipFill>
        <p:spPr bwMode="auto">
          <a:xfrm>
            <a:off x="1143000" y="1371600"/>
            <a:ext cx="6823075" cy="2955925"/>
          </a:xfrm>
          <a:prstGeom prst="rect">
            <a:avLst/>
          </a:prstGeom>
          <a:noFill/>
          <a:ln w="9525">
            <a:noFill/>
            <a:miter lim="800000"/>
            <a:headEnd/>
            <a:tailEnd/>
          </a:ln>
        </p:spPr>
      </p:pic>
      <p:sp>
        <p:nvSpPr>
          <p:cNvPr id="54274" name="Title 4"/>
          <p:cNvSpPr>
            <a:spLocks noGrp="1"/>
          </p:cNvSpPr>
          <p:nvPr>
            <p:ph type="title"/>
          </p:nvPr>
        </p:nvSpPr>
        <p:spPr/>
        <p:txBody>
          <a:bodyPr/>
          <a:lstStyle/>
          <a:p>
            <a:pPr eaLnBrk="1" hangingPunct="1"/>
            <a:r>
              <a:rPr lang="en-US" smtClean="0">
                <a:effectLst/>
              </a:rPr>
              <a:t>Shift in US Work Force</a:t>
            </a:r>
          </a:p>
        </p:txBody>
      </p:sp>
      <p:sp>
        <p:nvSpPr>
          <p:cNvPr id="54275" name="Content Placeholder 5"/>
          <p:cNvSpPr>
            <a:spLocks noGrp="1"/>
          </p:cNvSpPr>
          <p:nvPr>
            <p:ph idx="1"/>
          </p:nvPr>
        </p:nvSpPr>
        <p:spPr>
          <a:xfrm>
            <a:off x="457200" y="4419600"/>
            <a:ext cx="8229600" cy="2209800"/>
          </a:xfrm>
        </p:spPr>
        <p:txBody>
          <a:bodyPr/>
          <a:lstStyle/>
          <a:p>
            <a:pPr eaLnBrk="1" hangingPunct="1"/>
            <a:r>
              <a:rPr lang="en-US" smtClean="0">
                <a:effectLst/>
              </a:rPr>
              <a:t>Why is there a shift in employment in the US over the past 150 years. What factors have driven this shift (think nationally and internationally)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809625"/>
            <a:ext cx="8229600" cy="608013"/>
          </a:xfrm>
        </p:spPr>
        <p:txBody>
          <a:bodyPr/>
          <a:lstStyle/>
          <a:p>
            <a:pPr eaLnBrk="1" hangingPunct="1">
              <a:defRPr/>
            </a:pPr>
            <a:r>
              <a:rPr lang="en-NZ">
                <a:effectLst>
                  <a:outerShdw blurRad="38100" dist="38100" dir="2700000" algn="tl">
                    <a:srgbClr val="FFFFFF"/>
                  </a:outerShdw>
                </a:effectLst>
                <a:ea typeface="+mj-ea"/>
                <a:cs typeface="+mj-cs"/>
              </a:rPr>
              <a:t>Location in Services</a:t>
            </a:r>
            <a:endParaRPr lang="en-AU">
              <a:effectLst>
                <a:outerShdw blurRad="38100" dist="38100" dir="2700000" algn="tl">
                  <a:srgbClr val="FFFFFF"/>
                </a:outerShdw>
              </a:effectLst>
              <a:ea typeface="+mj-ea"/>
              <a:cs typeface="+mj-cs"/>
            </a:endParaRPr>
          </a:p>
        </p:txBody>
      </p:sp>
      <p:sp>
        <p:nvSpPr>
          <p:cNvPr id="89091" name="Rectangle 3"/>
          <p:cNvSpPr>
            <a:spLocks noGrp="1" noChangeArrowheads="1"/>
          </p:cNvSpPr>
          <p:nvPr>
            <p:ph type="body" idx="1"/>
          </p:nvPr>
        </p:nvSpPr>
        <p:spPr/>
        <p:txBody>
          <a:bodyPr/>
          <a:lstStyle/>
          <a:p>
            <a:pPr marL="609600" indent="-609600" eaLnBrk="1" hangingPunct="1">
              <a:lnSpc>
                <a:spcPct val="90000"/>
              </a:lnSpc>
              <a:buFont typeface="Wingdings" pitchFamily="2" charset="2"/>
              <a:buChar char="n"/>
              <a:defRPr/>
            </a:pPr>
            <a:r>
              <a:rPr lang="en-NZ" dirty="0">
                <a:effectLst>
                  <a:outerShdw blurRad="38100" dist="38100" dir="2700000" algn="tl">
                    <a:srgbClr val="FFFFFF"/>
                  </a:outerShdw>
                </a:effectLst>
                <a:ea typeface="+mn-ea"/>
                <a:cs typeface="+mn-cs"/>
              </a:rPr>
              <a:t>Three geographic levels </a:t>
            </a:r>
            <a:endParaRPr lang="en-NZ" dirty="0" smtClean="0">
              <a:effectLst>
                <a:outerShdw blurRad="38100" dist="38100" dir="2700000" algn="tl">
                  <a:srgbClr val="FFFFFF"/>
                </a:outerShdw>
              </a:effectLst>
              <a:ea typeface="+mn-ea"/>
              <a:cs typeface="+mn-cs"/>
            </a:endParaRPr>
          </a:p>
          <a:p>
            <a:pPr marL="609600" indent="-609600" eaLnBrk="1" hangingPunct="1">
              <a:lnSpc>
                <a:spcPct val="90000"/>
              </a:lnSpc>
              <a:buFont typeface="Wingdings" pitchFamily="2" charset="2"/>
              <a:buChar char="n"/>
              <a:defRPr/>
            </a:pPr>
            <a:endParaRPr lang="en-NZ" dirty="0">
              <a:effectLst>
                <a:outerShdw blurRad="38100" dist="38100" dir="2700000" algn="tl">
                  <a:srgbClr val="FFFFFF"/>
                </a:outerShdw>
              </a:effectLst>
              <a:ea typeface="+mn-ea"/>
              <a:cs typeface="+mn-cs"/>
            </a:endParaRPr>
          </a:p>
          <a:p>
            <a:pPr marL="990600" lvl="1" indent="-533400" eaLnBrk="1" hangingPunct="1">
              <a:lnSpc>
                <a:spcPct val="90000"/>
              </a:lnSpc>
              <a:buFont typeface="Wingdings" pitchFamily="2" charset="2"/>
              <a:buAutoNum type="arabicPeriod"/>
              <a:defRPr/>
            </a:pPr>
            <a:r>
              <a:rPr lang="en-AU" dirty="0">
                <a:effectLst>
                  <a:outerShdw blurRad="38100" dist="38100" dir="2700000" algn="tl">
                    <a:srgbClr val="FFFFFF"/>
                  </a:outerShdw>
                </a:effectLst>
              </a:rPr>
              <a:t>Urban </a:t>
            </a:r>
            <a:r>
              <a:rPr lang="en-AU" dirty="0" smtClean="0">
                <a:effectLst>
                  <a:outerShdw blurRad="38100" dist="38100" dir="2700000" algn="tl">
                    <a:srgbClr val="FFFFFF"/>
                  </a:outerShdw>
                </a:effectLst>
              </a:rPr>
              <a:t>(choosing a city to locate in)</a:t>
            </a:r>
            <a:endParaRPr lang="en-AU" dirty="0">
              <a:effectLst>
                <a:outerShdw blurRad="38100" dist="38100" dir="2700000" algn="tl">
                  <a:srgbClr val="FFFFFF"/>
                </a:outerShdw>
              </a:effectLst>
            </a:endParaRPr>
          </a:p>
          <a:p>
            <a:pPr marL="1371600" lvl="2" indent="-457200" eaLnBrk="1" hangingPunct="1">
              <a:lnSpc>
                <a:spcPct val="90000"/>
              </a:lnSpc>
              <a:buFont typeface="Wingdings" pitchFamily="2" charset="2"/>
              <a:buChar char="§"/>
              <a:defRPr/>
            </a:pPr>
            <a:r>
              <a:rPr lang="en-AU" dirty="0">
                <a:effectLst>
                  <a:outerShdw blurRad="38100" dist="38100" dir="2700000" algn="tl">
                    <a:srgbClr val="FFFFFF"/>
                  </a:outerShdw>
                </a:effectLst>
              </a:rPr>
              <a:t>Choosing between </a:t>
            </a:r>
            <a:r>
              <a:rPr lang="en-AU" dirty="0" smtClean="0">
                <a:effectLst>
                  <a:outerShdw blurRad="38100" dist="38100" dir="2700000" algn="tl">
                    <a:srgbClr val="FFFFFF"/>
                  </a:outerShdw>
                </a:effectLst>
              </a:rPr>
              <a:t>cities</a:t>
            </a:r>
            <a:endParaRPr lang="en-AU" dirty="0">
              <a:effectLst>
                <a:outerShdw blurRad="38100" dist="38100" dir="2700000" algn="tl">
                  <a:srgbClr val="FFFFFF"/>
                </a:outerShdw>
              </a:effectLst>
            </a:endParaRPr>
          </a:p>
          <a:p>
            <a:pPr marL="990600" lvl="1" indent="-533400" eaLnBrk="1" hangingPunct="1">
              <a:lnSpc>
                <a:spcPct val="90000"/>
              </a:lnSpc>
              <a:buFont typeface="Wingdings" pitchFamily="2" charset="2"/>
              <a:buAutoNum type="arabicPeriod"/>
              <a:defRPr/>
            </a:pPr>
            <a:r>
              <a:rPr lang="en-US" dirty="0" smtClean="0">
                <a:effectLst>
                  <a:outerShdw blurRad="38100" dist="38100" dir="2700000" algn="tl">
                    <a:srgbClr val="FFFFFF"/>
                  </a:outerShdw>
                </a:effectLst>
              </a:rPr>
              <a:t>Neighborhood (choosing a part of the city)</a:t>
            </a:r>
            <a:endParaRPr lang="en-US" dirty="0">
              <a:effectLst>
                <a:outerShdw blurRad="38100" dist="38100" dir="2700000" algn="tl">
                  <a:srgbClr val="FFFFFF"/>
                </a:outerShdw>
              </a:effectLst>
            </a:endParaRPr>
          </a:p>
          <a:p>
            <a:pPr marL="1371600" lvl="2" indent="-457200" eaLnBrk="1" hangingPunct="1">
              <a:lnSpc>
                <a:spcPct val="90000"/>
              </a:lnSpc>
              <a:buFont typeface="Wingdings" pitchFamily="2" charset="2"/>
              <a:buChar char="§"/>
              <a:defRPr/>
            </a:pPr>
            <a:r>
              <a:rPr lang="en-AU" dirty="0">
                <a:effectLst>
                  <a:outerShdw blurRad="38100" dist="38100" dir="2700000" algn="tl">
                    <a:srgbClr val="FFFFFF"/>
                  </a:outerShdw>
                </a:effectLst>
              </a:rPr>
              <a:t>Choosing a location within an urban </a:t>
            </a:r>
            <a:r>
              <a:rPr lang="en-AU" dirty="0" smtClean="0">
                <a:effectLst>
                  <a:outerShdw blurRad="38100" dist="38100" dir="2700000" algn="tl">
                    <a:srgbClr val="FFFFFF"/>
                  </a:outerShdw>
                </a:effectLst>
              </a:rPr>
              <a:t>area</a:t>
            </a:r>
            <a:endParaRPr lang="en-AU" dirty="0">
              <a:effectLst>
                <a:outerShdw blurRad="38100" dist="38100" dir="2700000" algn="tl">
                  <a:srgbClr val="FFFFFF"/>
                </a:outerShdw>
              </a:effectLst>
            </a:endParaRPr>
          </a:p>
          <a:p>
            <a:pPr marL="990600" lvl="1" indent="-533400" eaLnBrk="1" hangingPunct="1">
              <a:lnSpc>
                <a:spcPct val="90000"/>
              </a:lnSpc>
              <a:buFont typeface="Wingdings" pitchFamily="2" charset="2"/>
              <a:buAutoNum type="arabicPeriod"/>
              <a:defRPr/>
            </a:pPr>
            <a:r>
              <a:rPr lang="en-AU" dirty="0" smtClean="0">
                <a:effectLst>
                  <a:outerShdw blurRad="38100" dist="38100" dir="2700000" algn="tl">
                    <a:srgbClr val="FFFFFF"/>
                  </a:outerShdw>
                </a:effectLst>
              </a:rPr>
              <a:t>Site (choosing the specific spot)</a:t>
            </a:r>
            <a:endParaRPr lang="en-AU" dirty="0">
              <a:effectLst>
                <a:outerShdw blurRad="38100" dist="38100" dir="2700000" algn="tl">
                  <a:srgbClr val="FFFFFF"/>
                </a:outerShdw>
              </a:effectLst>
            </a:endParaRPr>
          </a:p>
          <a:p>
            <a:pPr marL="1371600" lvl="2" indent="-457200" eaLnBrk="1" hangingPunct="1">
              <a:lnSpc>
                <a:spcPct val="90000"/>
              </a:lnSpc>
              <a:buFont typeface="Wingdings" pitchFamily="2" charset="2"/>
              <a:buChar char="§"/>
              <a:defRPr/>
            </a:pPr>
            <a:r>
              <a:rPr lang="en-AU" dirty="0">
                <a:effectLst>
                  <a:outerShdw blurRad="38100" dist="38100" dir="2700000" algn="tl">
                    <a:srgbClr val="FFFFFF"/>
                  </a:outerShdw>
                </a:effectLst>
              </a:rPr>
              <a:t>Choosing location within</a:t>
            </a:r>
            <a:r>
              <a:rPr lang="en-AU" sz="2800" dirty="0">
                <a:effectLst>
                  <a:outerShdw blurRad="38100" dist="38100" dir="2700000" algn="tl">
                    <a:srgbClr val="FFFFFF"/>
                  </a:outerShdw>
                </a:effectLst>
              </a:rPr>
              <a:t> </a:t>
            </a:r>
            <a:r>
              <a:rPr lang="en-US" dirty="0">
                <a:effectLst>
                  <a:outerShdw blurRad="38100" dist="38100" dir="2700000" algn="tl">
                    <a:srgbClr val="FFFFFF"/>
                  </a:outerShdw>
                </a:effectLst>
              </a:rPr>
              <a:t>neighborhood</a:t>
            </a:r>
            <a:endParaRPr lang="en-US" sz="2800" dirty="0">
              <a:effectLst>
                <a:outerShdw blurRad="38100" dist="38100" dir="2700000" algn="tl">
                  <a:srgbClr val="FFFFFF"/>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809625"/>
            <a:ext cx="8229600" cy="608013"/>
          </a:xfrm>
        </p:spPr>
        <p:txBody>
          <a:bodyPr/>
          <a:lstStyle/>
          <a:p>
            <a:pPr eaLnBrk="1" hangingPunct="1">
              <a:defRPr/>
            </a:pPr>
            <a:r>
              <a:rPr lang="en-NZ">
                <a:effectLst>
                  <a:outerShdw blurRad="38100" dist="38100" dir="2700000" algn="tl">
                    <a:srgbClr val="FFFFFF"/>
                  </a:outerShdw>
                </a:effectLst>
                <a:ea typeface="+mj-ea"/>
                <a:cs typeface="+mj-cs"/>
              </a:rPr>
              <a:t>1. Urban</a:t>
            </a:r>
            <a:endParaRPr lang="en-AU">
              <a:effectLst>
                <a:outerShdw blurRad="38100" dist="38100" dir="2700000" algn="tl">
                  <a:srgbClr val="FFFFFF"/>
                </a:outerShdw>
              </a:effectLst>
              <a:ea typeface="+mj-ea"/>
              <a:cs typeface="+mj-cs"/>
            </a:endParaRPr>
          </a:p>
        </p:txBody>
      </p:sp>
      <p:sp>
        <p:nvSpPr>
          <p:cNvPr id="90115" name="Rectangle 3"/>
          <p:cNvSpPr>
            <a:spLocks noGrp="1" noChangeArrowheads="1"/>
          </p:cNvSpPr>
          <p:nvPr>
            <p:ph type="body" idx="1"/>
          </p:nvPr>
        </p:nvSpPr>
        <p:spPr/>
        <p:txBody>
          <a:bodyPr/>
          <a:lstStyle/>
          <a:p>
            <a:pPr marL="609600" indent="-609600" eaLnBrk="1" hangingPunct="1">
              <a:lnSpc>
                <a:spcPct val="90000"/>
              </a:lnSpc>
              <a:buFont typeface="Wingdings" pitchFamily="2" charset="2"/>
              <a:buAutoNum type="arabicPeriod"/>
              <a:defRPr/>
            </a:pPr>
            <a:r>
              <a:rPr lang="en-NZ" sz="2800">
                <a:effectLst>
                  <a:outerShdw blurRad="38100" dist="38100" dir="2700000" algn="tl">
                    <a:srgbClr val="FFFFFF"/>
                  </a:outerShdw>
                </a:effectLst>
                <a:ea typeface="+mn-ea"/>
                <a:cs typeface="+mn-cs"/>
              </a:rPr>
              <a:t>Income</a:t>
            </a:r>
          </a:p>
          <a:p>
            <a:pPr marL="609600" indent="-609600" eaLnBrk="1" hangingPunct="1">
              <a:lnSpc>
                <a:spcPct val="90000"/>
              </a:lnSpc>
              <a:buFont typeface="Wingdings" pitchFamily="2" charset="2"/>
              <a:buAutoNum type="arabicPeriod"/>
              <a:defRPr/>
            </a:pPr>
            <a:r>
              <a:rPr lang="en-NZ" sz="2800">
                <a:effectLst>
                  <a:outerShdw blurRad="38100" dist="38100" dir="2700000" algn="tl">
                    <a:srgbClr val="FFFFFF"/>
                  </a:outerShdw>
                </a:effectLst>
                <a:ea typeface="+mn-ea"/>
                <a:cs typeface="+mn-cs"/>
              </a:rPr>
              <a:t>Accessibility</a:t>
            </a:r>
          </a:p>
          <a:p>
            <a:pPr marL="990600" lvl="1" indent="-533400" eaLnBrk="1" hangingPunct="1">
              <a:lnSpc>
                <a:spcPct val="90000"/>
              </a:lnSpc>
              <a:defRPr/>
            </a:pPr>
            <a:r>
              <a:rPr lang="en-NZ" sz="2400">
                <a:effectLst>
                  <a:outerShdw blurRad="38100" dist="38100" dir="2700000" algn="tl">
                    <a:srgbClr val="FFFFFF"/>
                  </a:outerShdw>
                </a:effectLst>
              </a:rPr>
              <a:t>Physical Infrastructure</a:t>
            </a:r>
          </a:p>
          <a:p>
            <a:pPr marL="609600" indent="-609600" eaLnBrk="1" hangingPunct="1">
              <a:lnSpc>
                <a:spcPct val="90000"/>
              </a:lnSpc>
              <a:buFont typeface="Wingdings" pitchFamily="2" charset="2"/>
              <a:buAutoNum type="arabicPeriod"/>
              <a:defRPr/>
            </a:pPr>
            <a:r>
              <a:rPr lang="en-NZ" sz="2800">
                <a:effectLst>
                  <a:outerShdw blurRad="38100" dist="38100" dir="2700000" algn="tl">
                    <a:srgbClr val="FFFFFF"/>
                  </a:outerShdw>
                </a:effectLst>
                <a:ea typeface="+mn-ea"/>
                <a:cs typeface="+mn-cs"/>
              </a:rPr>
              <a:t>Competition</a:t>
            </a:r>
          </a:p>
          <a:p>
            <a:pPr marL="990600" lvl="1" indent="-533400" eaLnBrk="1" hangingPunct="1">
              <a:lnSpc>
                <a:spcPct val="90000"/>
              </a:lnSpc>
              <a:defRPr/>
            </a:pPr>
            <a:r>
              <a:rPr lang="en-NZ" sz="2400">
                <a:effectLst>
                  <a:outerShdw blurRad="38100" dist="38100" dir="2700000" algn="tl">
                    <a:srgbClr val="FFFFFF"/>
                  </a:outerShdw>
                </a:effectLst>
              </a:rPr>
              <a:t>Agglomeration</a:t>
            </a:r>
          </a:p>
          <a:p>
            <a:pPr marL="609600" indent="-609600" eaLnBrk="1" hangingPunct="1">
              <a:lnSpc>
                <a:spcPct val="90000"/>
              </a:lnSpc>
              <a:buFont typeface="Wingdings" pitchFamily="2" charset="2"/>
              <a:buAutoNum type="arabicPeriod"/>
              <a:defRPr/>
            </a:pPr>
            <a:r>
              <a:rPr lang="en-NZ" sz="2800">
                <a:effectLst>
                  <a:outerShdw blurRad="38100" dist="38100" dir="2700000" algn="tl">
                    <a:srgbClr val="FFFFFF"/>
                  </a:outerShdw>
                </a:effectLst>
                <a:ea typeface="+mn-ea"/>
                <a:cs typeface="+mn-cs"/>
              </a:rPr>
              <a:t>Consumers</a:t>
            </a:r>
          </a:p>
          <a:p>
            <a:pPr marL="990600" lvl="1" indent="-533400" eaLnBrk="1" hangingPunct="1">
              <a:lnSpc>
                <a:spcPct val="90000"/>
              </a:lnSpc>
              <a:defRPr/>
            </a:pPr>
            <a:r>
              <a:rPr lang="en-NZ" sz="2400">
                <a:effectLst>
                  <a:outerShdw blurRad="38100" dist="38100" dir="2700000" algn="tl">
                    <a:srgbClr val="FFFFFF"/>
                  </a:outerShdw>
                </a:effectLst>
              </a:rPr>
              <a:t>Population</a:t>
            </a:r>
          </a:p>
          <a:p>
            <a:pPr marL="990600" lvl="1" indent="-533400" eaLnBrk="1" hangingPunct="1">
              <a:lnSpc>
                <a:spcPct val="90000"/>
              </a:lnSpc>
              <a:defRPr/>
            </a:pPr>
            <a:r>
              <a:rPr lang="en-NZ" sz="2400">
                <a:effectLst>
                  <a:outerShdw blurRad="38100" dist="38100" dir="2700000" algn="tl">
                    <a:srgbClr val="FFFFFF"/>
                  </a:outerShdw>
                </a:effectLst>
              </a:rPr>
              <a:t>Demographics</a:t>
            </a:r>
          </a:p>
          <a:p>
            <a:pPr marL="609600" indent="-609600" eaLnBrk="1" hangingPunct="1">
              <a:lnSpc>
                <a:spcPct val="90000"/>
              </a:lnSpc>
              <a:buFont typeface="Wingdings" pitchFamily="2" charset="2"/>
              <a:buAutoNum type="arabicPeriod"/>
              <a:defRPr/>
            </a:pPr>
            <a:r>
              <a:rPr lang="en-NZ" sz="2800">
                <a:effectLst>
                  <a:outerShdw blurRad="38100" dist="38100" dir="2700000" algn="tl">
                    <a:srgbClr val="FFFFFF"/>
                  </a:outerShdw>
                </a:effectLst>
                <a:ea typeface="+mn-ea"/>
                <a:cs typeface="+mn-cs"/>
              </a:rPr>
              <a:t>City Image</a:t>
            </a:r>
          </a:p>
          <a:p>
            <a:pPr marL="609600" indent="-609600" eaLnBrk="1" hangingPunct="1">
              <a:lnSpc>
                <a:spcPct val="90000"/>
              </a:lnSpc>
              <a:buFont typeface="Wingdings" pitchFamily="2" charset="2"/>
              <a:buAutoNum type="arabicPeriod"/>
              <a:defRPr/>
            </a:pPr>
            <a:endParaRPr lang="en-AU" sz="2800">
              <a:effectLst>
                <a:outerShdw blurRad="38100" dist="38100" dir="2700000" algn="tl">
                  <a:srgbClr val="FFFFFF"/>
                </a:outerShdw>
              </a:effectLst>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sz="3600">
                <a:effectLst>
                  <a:outerShdw blurRad="38100" dist="38100" dir="2700000" algn="tl">
                    <a:srgbClr val="FFFFFF"/>
                  </a:outerShdw>
                </a:effectLst>
                <a:ea typeface="+mj-ea"/>
                <a:cs typeface="+mj-cs"/>
              </a:rPr>
              <a:t>What influences economic activity?</a:t>
            </a:r>
          </a:p>
        </p:txBody>
      </p:sp>
      <p:sp>
        <p:nvSpPr>
          <p:cNvPr id="105475" name="Rectangle 3"/>
          <p:cNvSpPr>
            <a:spLocks noGrp="1" noChangeArrowheads="1"/>
          </p:cNvSpPr>
          <p:nvPr>
            <p:ph type="body" idx="1"/>
          </p:nvPr>
        </p:nvSpPr>
        <p:spPr/>
        <p:txBody>
          <a:bodyPr/>
          <a:lstStyle/>
          <a:p>
            <a:pPr eaLnBrk="1" hangingPunct="1">
              <a:buFont typeface="Wingdings" pitchFamily="2" charset="2"/>
              <a:buChar char="n"/>
              <a:defRPr/>
            </a:pPr>
            <a:r>
              <a:rPr lang="en-US">
                <a:effectLst>
                  <a:outerShdw blurRad="38100" dist="38100" dir="2700000" algn="tl">
                    <a:srgbClr val="FFFFFF"/>
                  </a:outerShdw>
                </a:effectLst>
                <a:ea typeface="+mn-ea"/>
                <a:cs typeface="+mn-cs"/>
              </a:rPr>
              <a:t>A country’s access to human, natural and capital resources.</a:t>
            </a:r>
          </a:p>
          <a:p>
            <a:pPr eaLnBrk="1" hangingPunct="1">
              <a:buFont typeface="Wingdings" pitchFamily="2" charset="2"/>
              <a:buChar char="n"/>
              <a:defRPr/>
            </a:pPr>
            <a:r>
              <a:rPr lang="en-US">
                <a:effectLst>
                  <a:outerShdw blurRad="38100" dist="38100" dir="2700000" algn="tl">
                    <a:srgbClr val="FFFFFF"/>
                  </a:outerShdw>
                </a:effectLst>
                <a:ea typeface="+mn-ea"/>
                <a:cs typeface="+mn-cs"/>
              </a:rPr>
              <a:t>Do they have a skilled workforce? Do they have natural resources?  Are their transportation and communication networks modern, outdated or nonexistent?  Do they have access to new technology?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809625"/>
            <a:ext cx="8229600" cy="608013"/>
          </a:xfrm>
        </p:spPr>
        <p:txBody>
          <a:bodyPr/>
          <a:lstStyle/>
          <a:p>
            <a:pPr eaLnBrk="1" hangingPunct="1">
              <a:defRPr/>
            </a:pPr>
            <a:r>
              <a:rPr lang="en-US">
                <a:effectLst>
                  <a:outerShdw blurRad="38100" dist="38100" dir="2700000" algn="tl">
                    <a:srgbClr val="FFFFFF"/>
                  </a:outerShdw>
                </a:effectLst>
                <a:ea typeface="+mj-ea"/>
                <a:cs typeface="+mj-cs"/>
              </a:rPr>
              <a:t>2. Neighborhood</a:t>
            </a:r>
          </a:p>
        </p:txBody>
      </p:sp>
      <p:sp>
        <p:nvSpPr>
          <p:cNvPr id="91139" name="Rectangle 3"/>
          <p:cNvSpPr>
            <a:spLocks noGrp="1" noChangeArrowheads="1"/>
          </p:cNvSpPr>
          <p:nvPr>
            <p:ph type="body" idx="1"/>
          </p:nvPr>
        </p:nvSpPr>
        <p:spPr/>
        <p:txBody>
          <a:bodyPr/>
          <a:lstStyle/>
          <a:p>
            <a:pPr marL="609600" indent="-609600" eaLnBrk="1" hangingPunct="1">
              <a:buFont typeface="Wingdings" pitchFamily="2" charset="2"/>
              <a:buAutoNum type="arabicPeriod"/>
              <a:defRPr/>
            </a:pPr>
            <a:r>
              <a:rPr lang="en-NZ">
                <a:effectLst>
                  <a:outerShdw blurRad="38100" dist="38100" dir="2700000" algn="tl">
                    <a:srgbClr val="FFFFFF"/>
                  </a:outerShdw>
                </a:effectLst>
                <a:ea typeface="+mn-ea"/>
                <a:cs typeface="+mn-cs"/>
              </a:rPr>
              <a:t>Population Density</a:t>
            </a:r>
          </a:p>
          <a:p>
            <a:pPr marL="609600" indent="-609600" eaLnBrk="1" hangingPunct="1">
              <a:buFont typeface="Wingdings" pitchFamily="2" charset="2"/>
              <a:buAutoNum type="arabicPeriod"/>
              <a:defRPr/>
            </a:pPr>
            <a:r>
              <a:rPr lang="en-NZ">
                <a:effectLst>
                  <a:outerShdw blurRad="38100" dist="38100" dir="2700000" algn="tl">
                    <a:srgbClr val="FFFFFF"/>
                  </a:outerShdw>
                </a:effectLst>
                <a:ea typeface="+mn-ea"/>
                <a:cs typeface="+mn-cs"/>
              </a:rPr>
              <a:t>Accessibility</a:t>
            </a:r>
          </a:p>
          <a:p>
            <a:pPr marL="990600" lvl="1" indent="-533400" eaLnBrk="1" hangingPunct="1">
              <a:defRPr/>
            </a:pPr>
            <a:r>
              <a:rPr lang="en-NZ">
                <a:effectLst>
                  <a:outerShdw blurRad="38100" dist="38100" dir="2700000" algn="tl">
                    <a:srgbClr val="FFFFFF"/>
                  </a:outerShdw>
                </a:effectLst>
              </a:rPr>
              <a:t>Transportation Infrastructure</a:t>
            </a:r>
          </a:p>
          <a:p>
            <a:pPr marL="609600" indent="-609600" eaLnBrk="1" hangingPunct="1">
              <a:buFont typeface="Wingdings" pitchFamily="2" charset="2"/>
              <a:buAutoNum type="arabicPeriod"/>
              <a:defRPr/>
            </a:pPr>
            <a:r>
              <a:rPr lang="en-NZ">
                <a:effectLst>
                  <a:outerShdw blurRad="38100" dist="38100" dir="2700000" algn="tl">
                    <a:srgbClr val="FFFFFF"/>
                  </a:outerShdw>
                </a:effectLst>
                <a:ea typeface="+mn-ea"/>
                <a:cs typeface="+mn-cs"/>
              </a:rPr>
              <a:t>Income</a:t>
            </a:r>
          </a:p>
          <a:p>
            <a:pPr marL="609600" indent="-609600" eaLnBrk="1" hangingPunct="1">
              <a:buFont typeface="Wingdings" pitchFamily="2" charset="2"/>
              <a:buAutoNum type="arabicPeriod"/>
              <a:defRPr/>
            </a:pPr>
            <a:r>
              <a:rPr lang="en-NZ">
                <a:effectLst>
                  <a:outerShdw blurRad="38100" dist="38100" dir="2700000" algn="tl">
                    <a:srgbClr val="FFFFFF"/>
                  </a:outerShdw>
                </a:effectLst>
                <a:ea typeface="+mn-ea"/>
                <a:cs typeface="+mn-cs"/>
              </a:rPr>
              <a:t>Public Services</a:t>
            </a:r>
          </a:p>
          <a:p>
            <a:pPr marL="609600" indent="-609600" eaLnBrk="1" hangingPunct="1">
              <a:buFont typeface="Wingdings" pitchFamily="2" charset="2"/>
              <a:buAutoNum type="arabicPeriod"/>
              <a:defRPr/>
            </a:pPr>
            <a:r>
              <a:rPr lang="en-NZ">
                <a:effectLst>
                  <a:outerShdw blurRad="38100" dist="38100" dir="2700000" algn="tl">
                    <a:srgbClr val="FFFFFF"/>
                  </a:outerShdw>
                </a:effectLst>
                <a:ea typeface="+mn-ea"/>
                <a:cs typeface="+mn-cs"/>
              </a:rPr>
              <a:t>Incentives</a:t>
            </a:r>
          </a:p>
          <a:p>
            <a:pPr marL="609600" indent="-609600" eaLnBrk="1" hangingPunct="1">
              <a:buFont typeface="Wingdings" pitchFamily="2" charset="2"/>
              <a:buAutoNum type="arabicPeriod"/>
              <a:defRPr/>
            </a:pPr>
            <a:r>
              <a:rPr lang="en-NZ">
                <a:effectLst>
                  <a:outerShdw blurRad="38100" dist="38100" dir="2700000" algn="tl">
                    <a:srgbClr val="FFFFFF"/>
                  </a:outerShdw>
                </a:effectLst>
                <a:ea typeface="+mn-ea"/>
                <a:cs typeface="+mn-cs"/>
              </a:rPr>
              <a:t>Zoning Regulations</a:t>
            </a:r>
            <a:endParaRPr lang="en-AU">
              <a:effectLst>
                <a:outerShdw blurRad="38100" dist="38100" dir="2700000" algn="tl">
                  <a:srgbClr val="FFFFFF"/>
                </a:outerShdw>
              </a:effectLst>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809625"/>
            <a:ext cx="8229600" cy="608013"/>
          </a:xfrm>
        </p:spPr>
        <p:txBody>
          <a:bodyPr/>
          <a:lstStyle/>
          <a:p>
            <a:pPr eaLnBrk="1" hangingPunct="1">
              <a:defRPr/>
            </a:pPr>
            <a:r>
              <a:rPr lang="en-NZ">
                <a:effectLst>
                  <a:outerShdw blurRad="38100" dist="38100" dir="2700000" algn="tl">
                    <a:srgbClr val="FFFFFF"/>
                  </a:outerShdw>
                </a:effectLst>
                <a:ea typeface="+mj-ea"/>
                <a:cs typeface="+mj-cs"/>
              </a:rPr>
              <a:t>3. Site</a:t>
            </a:r>
            <a:endParaRPr lang="en-AU">
              <a:effectLst>
                <a:outerShdw blurRad="38100" dist="38100" dir="2700000" algn="tl">
                  <a:srgbClr val="FFFFFF"/>
                </a:outerShdw>
              </a:effectLst>
              <a:ea typeface="+mj-ea"/>
              <a:cs typeface="+mj-cs"/>
            </a:endParaRPr>
          </a:p>
        </p:txBody>
      </p:sp>
      <p:sp>
        <p:nvSpPr>
          <p:cNvPr id="92163" name="Rectangle 3"/>
          <p:cNvSpPr>
            <a:spLocks noGrp="1" noChangeArrowheads="1"/>
          </p:cNvSpPr>
          <p:nvPr>
            <p:ph type="body" idx="1"/>
          </p:nvPr>
        </p:nvSpPr>
        <p:spPr/>
        <p:txBody>
          <a:bodyPr/>
          <a:lstStyle/>
          <a:p>
            <a:pPr marL="609600" indent="-609600" eaLnBrk="1" hangingPunct="1">
              <a:lnSpc>
                <a:spcPct val="90000"/>
              </a:lnSpc>
              <a:buFont typeface="Wingdings" pitchFamily="2" charset="2"/>
              <a:buAutoNum type="arabicPeriod"/>
              <a:defRPr/>
            </a:pPr>
            <a:r>
              <a:rPr lang="en-NZ" sz="2800" dirty="0" err="1" smtClean="0">
                <a:effectLst>
                  <a:outerShdw blurRad="38100" dist="38100" dir="2700000" algn="tl">
                    <a:srgbClr val="FFFFFF"/>
                  </a:outerShdw>
                </a:effectLst>
                <a:ea typeface="+mn-ea"/>
                <a:cs typeface="+mn-cs"/>
              </a:rPr>
              <a:t>Neighbors</a:t>
            </a:r>
            <a:endParaRPr lang="en-NZ" sz="2800" dirty="0">
              <a:effectLst>
                <a:outerShdw blurRad="38100" dist="38100" dir="2700000" algn="tl">
                  <a:srgbClr val="FFFFFF"/>
                </a:outerShdw>
              </a:effectLst>
              <a:ea typeface="+mn-ea"/>
              <a:cs typeface="+mn-cs"/>
            </a:endParaRPr>
          </a:p>
          <a:p>
            <a:pPr marL="990600" lvl="1" indent="-533400" eaLnBrk="1" hangingPunct="1">
              <a:lnSpc>
                <a:spcPct val="90000"/>
              </a:lnSpc>
              <a:defRPr/>
            </a:pPr>
            <a:r>
              <a:rPr lang="en-NZ" sz="2400" dirty="0">
                <a:effectLst>
                  <a:outerShdw blurRad="38100" dist="38100" dir="2700000" algn="tl">
                    <a:srgbClr val="FFFFFF"/>
                  </a:outerShdw>
                </a:effectLst>
              </a:rPr>
              <a:t>Complimentary</a:t>
            </a:r>
          </a:p>
          <a:p>
            <a:pPr marL="609600" indent="-609600" eaLnBrk="1" hangingPunct="1">
              <a:lnSpc>
                <a:spcPct val="90000"/>
              </a:lnSpc>
              <a:buFont typeface="Wingdings" pitchFamily="2" charset="2"/>
              <a:buAutoNum type="arabicPeriod"/>
              <a:defRPr/>
            </a:pPr>
            <a:r>
              <a:rPr lang="en-NZ" sz="2800" dirty="0">
                <a:effectLst>
                  <a:outerShdw blurRad="38100" dist="38100" dir="2700000" algn="tl">
                    <a:srgbClr val="FFFFFF"/>
                  </a:outerShdw>
                </a:effectLst>
                <a:ea typeface="+mn-ea"/>
                <a:cs typeface="+mn-cs"/>
              </a:rPr>
              <a:t>Accessibility</a:t>
            </a:r>
          </a:p>
          <a:p>
            <a:pPr marL="990600" lvl="1" indent="-533400" eaLnBrk="1" hangingPunct="1">
              <a:lnSpc>
                <a:spcPct val="90000"/>
              </a:lnSpc>
              <a:defRPr/>
            </a:pPr>
            <a:r>
              <a:rPr lang="en-NZ" sz="2400" dirty="0">
                <a:effectLst>
                  <a:outerShdw blurRad="38100" dist="38100" dir="2700000" algn="tl">
                    <a:srgbClr val="FFFFFF"/>
                  </a:outerShdw>
                </a:effectLst>
              </a:rPr>
              <a:t>Transportation Infrastructure</a:t>
            </a:r>
          </a:p>
          <a:p>
            <a:pPr marL="990600" lvl="1" indent="-533400" eaLnBrk="1" hangingPunct="1">
              <a:lnSpc>
                <a:spcPct val="90000"/>
              </a:lnSpc>
              <a:defRPr/>
            </a:pPr>
            <a:r>
              <a:rPr lang="en-NZ" sz="2400" dirty="0">
                <a:effectLst>
                  <a:outerShdw blurRad="38100" dist="38100" dir="2700000" algn="tl">
                    <a:srgbClr val="FFFFFF"/>
                  </a:outerShdw>
                </a:effectLst>
              </a:rPr>
              <a:t>Traffic Patterns</a:t>
            </a:r>
          </a:p>
          <a:p>
            <a:pPr marL="609600" indent="-609600" eaLnBrk="1" hangingPunct="1">
              <a:lnSpc>
                <a:spcPct val="90000"/>
              </a:lnSpc>
              <a:buFont typeface="Wingdings" pitchFamily="2" charset="2"/>
              <a:buAutoNum type="arabicPeriod"/>
              <a:defRPr/>
            </a:pPr>
            <a:r>
              <a:rPr lang="en-NZ" sz="2800" dirty="0">
                <a:effectLst>
                  <a:outerShdw blurRad="38100" dist="38100" dir="2700000" algn="tl">
                    <a:srgbClr val="FFFFFF"/>
                  </a:outerShdw>
                </a:effectLst>
                <a:ea typeface="+mn-ea"/>
                <a:cs typeface="+mn-cs"/>
              </a:rPr>
              <a:t>Costs</a:t>
            </a:r>
          </a:p>
          <a:p>
            <a:pPr marL="609600" indent="-609600" eaLnBrk="1" hangingPunct="1">
              <a:lnSpc>
                <a:spcPct val="90000"/>
              </a:lnSpc>
              <a:buFont typeface="Wingdings" pitchFamily="2" charset="2"/>
              <a:buAutoNum type="arabicPeriod"/>
              <a:defRPr/>
            </a:pPr>
            <a:r>
              <a:rPr lang="en-NZ" sz="2800" dirty="0">
                <a:effectLst>
                  <a:outerShdw blurRad="38100" dist="38100" dir="2700000" algn="tl">
                    <a:srgbClr val="FFFFFF"/>
                  </a:outerShdw>
                </a:effectLst>
                <a:ea typeface="+mn-ea"/>
                <a:cs typeface="+mn-cs"/>
              </a:rPr>
              <a:t>Availability</a:t>
            </a:r>
          </a:p>
          <a:p>
            <a:pPr marL="609600" indent="-609600" eaLnBrk="1" hangingPunct="1">
              <a:lnSpc>
                <a:spcPct val="90000"/>
              </a:lnSpc>
              <a:buFont typeface="Wingdings" pitchFamily="2" charset="2"/>
              <a:buAutoNum type="arabicPeriod"/>
              <a:defRPr/>
            </a:pPr>
            <a:r>
              <a:rPr lang="en-NZ" sz="2800" dirty="0">
                <a:effectLst>
                  <a:outerShdw blurRad="38100" dist="38100" dir="2700000" algn="tl">
                    <a:srgbClr val="FFFFFF"/>
                  </a:outerShdw>
                </a:effectLst>
                <a:ea typeface="+mn-ea"/>
                <a:cs typeface="+mn-cs"/>
              </a:rPr>
              <a:t>Parking</a:t>
            </a:r>
          </a:p>
          <a:p>
            <a:pPr marL="609600" indent="-609600" eaLnBrk="1" hangingPunct="1">
              <a:lnSpc>
                <a:spcPct val="90000"/>
              </a:lnSpc>
              <a:buFont typeface="Wingdings" pitchFamily="2" charset="2"/>
              <a:buAutoNum type="arabicPeriod"/>
              <a:defRPr/>
            </a:pPr>
            <a:r>
              <a:rPr lang="en-AU" sz="2800" dirty="0">
                <a:effectLst>
                  <a:outerShdw blurRad="38100" dist="38100" dir="2700000" algn="tl">
                    <a:srgbClr val="FFFFFF"/>
                  </a:outerShdw>
                </a:effectLst>
                <a:ea typeface="+mn-ea"/>
                <a:cs typeface="+mn-cs"/>
              </a:rPr>
              <a:t>Competition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sz="3600">
                <a:effectLst>
                  <a:outerShdw blurRad="38100" dist="38100" dir="2700000" algn="tl">
                    <a:srgbClr val="FFFFFF"/>
                  </a:outerShdw>
                </a:effectLst>
                <a:ea typeface="+mj-ea"/>
                <a:cs typeface="+mj-cs"/>
              </a:rPr>
              <a:t>What influences economic activity? cont.</a:t>
            </a:r>
          </a:p>
        </p:txBody>
      </p:sp>
      <p:sp>
        <p:nvSpPr>
          <p:cNvPr id="107523" name="Rectangle 3"/>
          <p:cNvSpPr>
            <a:spLocks noGrp="1" noChangeArrowheads="1"/>
          </p:cNvSpPr>
          <p:nvPr>
            <p:ph type="body" idx="1"/>
          </p:nvPr>
        </p:nvSpPr>
        <p:spPr/>
        <p:txBody>
          <a:bodyPr/>
          <a:lstStyle/>
          <a:p>
            <a:pPr eaLnBrk="1" hangingPunct="1">
              <a:buFont typeface="Wingdings" pitchFamily="2" charset="2"/>
              <a:buChar char="n"/>
              <a:defRPr/>
            </a:pPr>
            <a:r>
              <a:rPr lang="en-US">
                <a:effectLst>
                  <a:outerShdw blurRad="38100" dist="38100" dir="2700000" algn="tl">
                    <a:srgbClr val="FFFFFF"/>
                  </a:outerShdw>
                </a:effectLst>
                <a:ea typeface="+mn-ea"/>
                <a:cs typeface="+mn-cs"/>
              </a:rPr>
              <a:t>A country’s location and ability to exchange goods.</a:t>
            </a:r>
          </a:p>
          <a:p>
            <a:pPr lvl="1" eaLnBrk="1" hangingPunct="1">
              <a:defRPr/>
            </a:pPr>
            <a:r>
              <a:rPr lang="en-US" sz="3200">
                <a:effectLst>
                  <a:outerShdw blurRad="38100" dist="38100" dir="2700000" algn="tl">
                    <a:srgbClr val="FFFFFF"/>
                  </a:outerShdw>
                </a:effectLst>
              </a:rPr>
              <a:t>Are they landlocked?   Are they an island or coastal nation?  How close are they to shipping lanes?  What is their access to communications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sz="3600">
                <a:effectLst>
                  <a:outerShdw blurRad="38100" dist="38100" dir="2700000" algn="tl">
                    <a:srgbClr val="FFFFFF"/>
                  </a:outerShdw>
                </a:effectLst>
                <a:ea typeface="+mj-ea"/>
                <a:cs typeface="+mj-cs"/>
              </a:rPr>
              <a:t>What influences economic activity? cont.</a:t>
            </a:r>
          </a:p>
        </p:txBody>
      </p:sp>
      <p:sp>
        <p:nvSpPr>
          <p:cNvPr id="109571" name="Rectangle 3"/>
          <p:cNvSpPr>
            <a:spLocks noGrp="1" noChangeArrowheads="1"/>
          </p:cNvSpPr>
          <p:nvPr>
            <p:ph type="body" idx="1"/>
          </p:nvPr>
        </p:nvSpPr>
        <p:spPr/>
        <p:txBody>
          <a:bodyPr/>
          <a:lstStyle/>
          <a:p>
            <a:pPr eaLnBrk="1" hangingPunct="1">
              <a:buFont typeface="Wingdings" pitchFamily="2" charset="2"/>
              <a:buChar char="n"/>
              <a:defRPr/>
            </a:pPr>
            <a:r>
              <a:rPr lang="en-US">
                <a:effectLst>
                  <a:outerShdw blurRad="38100" dist="38100" dir="2700000" algn="tl">
                    <a:srgbClr val="FFFFFF"/>
                  </a:outerShdw>
                </a:effectLst>
                <a:ea typeface="+mn-ea"/>
                <a:cs typeface="+mn-cs"/>
              </a:rPr>
              <a:t>They are members of a political or economic alliance that provides access to markets.</a:t>
            </a:r>
          </a:p>
          <a:p>
            <a:pPr lvl="1" eaLnBrk="1" hangingPunct="1">
              <a:defRPr/>
            </a:pPr>
            <a:r>
              <a:rPr lang="en-US" sz="3200">
                <a:effectLst>
                  <a:outerShdw blurRad="38100" dist="38100" dir="2700000" algn="tl">
                    <a:srgbClr val="FFFFFF"/>
                  </a:outerShdw>
                </a:effectLst>
              </a:rPr>
              <a:t>Examples would be, the European Union (EU), North American Free Trade Agreement(NAFTA)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809625"/>
            <a:ext cx="8229600" cy="608013"/>
          </a:xfrm>
        </p:spPr>
        <p:txBody>
          <a:bodyPr/>
          <a:lstStyle/>
          <a:p>
            <a:pPr eaLnBrk="1" hangingPunct="1">
              <a:defRPr/>
            </a:pPr>
            <a:r>
              <a:rPr lang="en-US" sz="3600">
                <a:effectLst>
                  <a:outerShdw blurRad="38100" dist="38100" dir="2700000" algn="tl">
                    <a:srgbClr val="FFFFFF"/>
                  </a:outerShdw>
                </a:effectLst>
                <a:ea typeface="+mj-ea"/>
                <a:cs typeface="+mj-cs"/>
              </a:rPr>
              <a:t>Why do countries trade?</a:t>
            </a:r>
          </a:p>
        </p:txBody>
      </p:sp>
      <p:sp>
        <p:nvSpPr>
          <p:cNvPr id="102403" name="Rectangle 3"/>
          <p:cNvSpPr>
            <a:spLocks noGrp="1" noChangeArrowheads="1"/>
          </p:cNvSpPr>
          <p:nvPr>
            <p:ph type="body" idx="1"/>
          </p:nvPr>
        </p:nvSpPr>
        <p:spPr>
          <a:xfrm>
            <a:off x="0" y="1600200"/>
            <a:ext cx="9144000" cy="4495800"/>
          </a:xfrm>
        </p:spPr>
        <p:txBody>
          <a:bodyPr>
            <a:normAutofit fontScale="85000" lnSpcReduction="10000"/>
          </a:bodyPr>
          <a:lstStyle/>
          <a:p>
            <a:pPr eaLnBrk="1" hangingPunct="1">
              <a:buFont typeface="Wingdings" pitchFamily="2" charset="2"/>
              <a:buNone/>
              <a:defRPr/>
            </a:pPr>
            <a:r>
              <a:rPr lang="en-US" dirty="0" smtClean="0">
                <a:effectLst>
                  <a:outerShdw blurRad="38100" dist="38100" dir="2700000" algn="tl">
                    <a:srgbClr val="FFFFFF"/>
                  </a:outerShdw>
                </a:effectLst>
                <a:ea typeface="+mn-ea"/>
                <a:cs typeface="+mn-cs"/>
              </a:rPr>
              <a:t>Think about the concepts of spatial interaction:</a:t>
            </a:r>
          </a:p>
          <a:p>
            <a:pPr marL="514350" indent="-514350" eaLnBrk="1" hangingPunct="1">
              <a:buFont typeface="+mj-lt"/>
              <a:buAutoNum type="arabicPeriod"/>
              <a:defRPr/>
            </a:pPr>
            <a:r>
              <a:rPr lang="en-US" dirty="0" smtClean="0">
                <a:effectLst>
                  <a:outerShdw blurRad="38100" dist="38100" dir="2700000" algn="tl">
                    <a:srgbClr val="FFFFFF"/>
                  </a:outerShdw>
                </a:effectLst>
                <a:ea typeface="+mn-ea"/>
                <a:cs typeface="+mn-cs"/>
              </a:rPr>
              <a:t>Complementarity - </a:t>
            </a:r>
            <a:r>
              <a:rPr lang="en-US" sz="2400" dirty="0">
                <a:solidFill>
                  <a:srgbClr val="FF0000"/>
                </a:solidFill>
                <a:ea typeface="+mn-ea"/>
                <a:cs typeface="+mn-cs"/>
              </a:rPr>
              <a:t>when two regions, through trade, can specifically satisfy each other's demands</a:t>
            </a:r>
            <a:endParaRPr lang="en-US" sz="2400" dirty="0" smtClean="0">
              <a:solidFill>
                <a:srgbClr val="FF0000"/>
              </a:solidFill>
              <a:effectLst>
                <a:outerShdw blurRad="38100" dist="38100" dir="2700000" algn="tl">
                  <a:srgbClr val="FFFFFF"/>
                </a:outerShdw>
              </a:effectLst>
              <a:ea typeface="+mn-ea"/>
              <a:cs typeface="+mn-cs"/>
            </a:endParaRPr>
          </a:p>
          <a:p>
            <a:pPr marL="514350" indent="-514350" eaLnBrk="1" hangingPunct="1">
              <a:buFont typeface="+mj-lt"/>
              <a:buAutoNum type="arabicPeriod"/>
              <a:defRPr/>
            </a:pPr>
            <a:r>
              <a:rPr lang="en-US" dirty="0" smtClean="0">
                <a:effectLst>
                  <a:outerShdw blurRad="38100" dist="38100" dir="2700000" algn="tl">
                    <a:srgbClr val="FFFFFF"/>
                  </a:outerShdw>
                </a:effectLst>
                <a:ea typeface="+mn-ea"/>
                <a:cs typeface="+mn-cs"/>
              </a:rPr>
              <a:t>Transferability – </a:t>
            </a:r>
            <a:r>
              <a:rPr lang="en-US" sz="2400" b="1" dirty="0" smtClean="0">
                <a:solidFill>
                  <a:srgbClr val="FF0000"/>
                </a:solidFill>
                <a:effectLst>
                  <a:outerShdw blurRad="38100" dist="38100" dir="2700000" algn="tl">
                    <a:srgbClr val="FFFFFF"/>
                  </a:outerShdw>
                </a:effectLst>
                <a:ea typeface="+mn-ea"/>
                <a:cs typeface="+mn-cs"/>
              </a:rPr>
              <a:t>refers to the costs involved in moving goods from one place to another.  When costs of moving people are goods from one place to another are high, transferability decreases, but when costs are low, transferability increases.</a:t>
            </a:r>
            <a:endParaRPr lang="en-US" b="1" dirty="0" smtClean="0">
              <a:effectLst>
                <a:outerShdw blurRad="38100" dist="38100" dir="2700000" algn="tl">
                  <a:srgbClr val="FFFFFF"/>
                </a:outerShdw>
              </a:effectLst>
              <a:ea typeface="+mn-ea"/>
              <a:cs typeface="+mn-cs"/>
            </a:endParaRPr>
          </a:p>
          <a:p>
            <a:pPr marL="514350" indent="-514350" eaLnBrk="1" hangingPunct="1">
              <a:buFont typeface="+mj-lt"/>
              <a:buAutoNum type="arabicPeriod"/>
              <a:defRPr/>
            </a:pPr>
            <a:r>
              <a:rPr lang="en-US" dirty="0" smtClean="0">
                <a:effectLst>
                  <a:outerShdw blurRad="38100" dist="38100" dir="2700000" algn="tl">
                    <a:srgbClr val="FFFFFF"/>
                  </a:outerShdw>
                </a:effectLst>
                <a:ea typeface="+mn-ea"/>
                <a:cs typeface="+mn-cs"/>
              </a:rPr>
              <a:t>Intervening Opportunity – </a:t>
            </a:r>
            <a:r>
              <a:rPr lang="en-US" sz="2400" b="1" dirty="0" smtClean="0">
                <a:solidFill>
                  <a:srgbClr val="FF0000"/>
                </a:solidFill>
                <a:effectLst>
                  <a:outerShdw blurRad="38100" dist="38100" dir="2700000" algn="tl">
                    <a:srgbClr val="FFFFFF"/>
                  </a:outerShdw>
                </a:effectLst>
                <a:ea typeface="+mn-ea"/>
                <a:cs typeface="+mn-cs"/>
              </a:rPr>
              <a:t>a closer opportunity, greatly diminishes the attractiveness of sites farther away.  </a:t>
            </a:r>
          </a:p>
          <a:p>
            <a:pPr eaLnBrk="1" hangingPunct="1">
              <a:buFont typeface="Wingdings" pitchFamily="2" charset="2"/>
              <a:buChar char="n"/>
              <a:defRPr/>
            </a:pPr>
            <a:r>
              <a:rPr lang="en-US" dirty="0" smtClean="0">
                <a:effectLst>
                  <a:outerShdw blurRad="38100" dist="38100" dir="2700000" algn="tl">
                    <a:srgbClr val="FFFFFF"/>
                  </a:outerShdw>
                </a:effectLst>
                <a:ea typeface="+mn-ea"/>
                <a:cs typeface="+mn-cs"/>
              </a:rPr>
              <a:t>To </a:t>
            </a:r>
            <a:r>
              <a:rPr lang="en-US" dirty="0">
                <a:effectLst>
                  <a:outerShdw blurRad="38100" dist="38100" dir="2700000" algn="tl">
                    <a:srgbClr val="FFFFFF"/>
                  </a:outerShdw>
                </a:effectLst>
                <a:ea typeface="+mn-ea"/>
                <a:cs typeface="+mn-cs"/>
              </a:rPr>
              <a:t>import goods and services they need</a:t>
            </a:r>
          </a:p>
          <a:p>
            <a:pPr eaLnBrk="1" hangingPunct="1">
              <a:buFont typeface="Wingdings" pitchFamily="2" charset="2"/>
              <a:buChar char="n"/>
              <a:defRPr/>
            </a:pPr>
            <a:r>
              <a:rPr lang="en-US" dirty="0">
                <a:effectLst>
                  <a:outerShdw blurRad="38100" dist="38100" dir="2700000" algn="tl">
                    <a:srgbClr val="FFFFFF"/>
                  </a:outerShdw>
                </a:effectLst>
                <a:ea typeface="+mn-ea"/>
                <a:cs typeface="+mn-cs"/>
              </a:rPr>
              <a:t>To export goods and services they can sell for profit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sz="3600">
                <a:effectLst>
                  <a:outerShdw blurRad="38100" dist="38100" dir="2700000" algn="tl">
                    <a:srgbClr val="FFFFFF"/>
                  </a:outerShdw>
                </a:effectLst>
                <a:ea typeface="+mj-ea"/>
                <a:cs typeface="+mj-cs"/>
              </a:rPr>
              <a:t>What is comparative advantage?</a:t>
            </a:r>
          </a:p>
        </p:txBody>
      </p:sp>
      <p:sp>
        <p:nvSpPr>
          <p:cNvPr id="111619" name="Rectangle 3"/>
          <p:cNvSpPr>
            <a:spLocks noGrp="1" noChangeArrowheads="1"/>
          </p:cNvSpPr>
          <p:nvPr>
            <p:ph type="body" idx="1"/>
          </p:nvPr>
        </p:nvSpPr>
        <p:spPr/>
        <p:txBody>
          <a:bodyPr/>
          <a:lstStyle/>
          <a:p>
            <a:pPr eaLnBrk="1" hangingPunct="1">
              <a:buFont typeface="Wingdings" pitchFamily="2" charset="2"/>
              <a:buChar char="n"/>
              <a:defRPr/>
            </a:pPr>
            <a:r>
              <a:rPr lang="en-US" u="sng">
                <a:effectLst>
                  <a:outerShdw blurRad="38100" dist="38100" dir="2700000" algn="tl">
                    <a:srgbClr val="FFFFFF"/>
                  </a:outerShdw>
                </a:effectLst>
                <a:ea typeface="+mn-ea"/>
                <a:cs typeface="+mn-cs"/>
              </a:rPr>
              <a:t>Comparative advantage</a:t>
            </a:r>
            <a:r>
              <a:rPr lang="en-US">
                <a:effectLst>
                  <a:outerShdw blurRad="38100" dist="38100" dir="2700000" algn="tl">
                    <a:srgbClr val="FFFFFF"/>
                  </a:outerShdw>
                </a:effectLst>
                <a:ea typeface="+mn-ea"/>
                <a:cs typeface="+mn-cs"/>
              </a:rPr>
              <a:t> means a country will export goods and services that they can produce at lower relative costs than other countries.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US" sz="3600">
                <a:effectLst>
                  <a:outerShdw blurRad="38100" dist="38100" dir="2700000" algn="tl">
                    <a:srgbClr val="FFFFFF"/>
                  </a:outerShdw>
                </a:effectLst>
                <a:ea typeface="+mj-ea"/>
                <a:cs typeface="+mj-cs"/>
              </a:rPr>
              <a:t>What are the effects of comparative advantage?</a:t>
            </a:r>
          </a:p>
        </p:txBody>
      </p:sp>
      <p:sp>
        <p:nvSpPr>
          <p:cNvPr id="113667" name="Rectangle 3"/>
          <p:cNvSpPr>
            <a:spLocks noGrp="1" noChangeArrowheads="1"/>
          </p:cNvSpPr>
          <p:nvPr>
            <p:ph type="body" idx="1"/>
          </p:nvPr>
        </p:nvSpPr>
        <p:spPr/>
        <p:txBody>
          <a:bodyPr/>
          <a:lstStyle/>
          <a:p>
            <a:pPr eaLnBrk="1" hangingPunct="1">
              <a:buFont typeface="Wingdings" pitchFamily="2" charset="2"/>
              <a:buChar char="n"/>
              <a:defRPr/>
            </a:pPr>
            <a:r>
              <a:rPr lang="en-US" dirty="0">
                <a:effectLst>
                  <a:outerShdw blurRad="38100" dist="38100" dir="2700000" algn="tl">
                    <a:srgbClr val="FFFFFF"/>
                  </a:outerShdw>
                </a:effectLst>
                <a:ea typeface="+mn-ea"/>
                <a:cs typeface="+mn-cs"/>
              </a:rPr>
              <a:t>Enables nations to produce goods and services they can sell for profit</a:t>
            </a:r>
          </a:p>
          <a:p>
            <a:pPr eaLnBrk="1" hangingPunct="1">
              <a:buFont typeface="Wingdings" pitchFamily="2" charset="2"/>
              <a:buChar char="n"/>
              <a:defRPr/>
            </a:pPr>
            <a:r>
              <a:rPr lang="en-US" dirty="0">
                <a:effectLst>
                  <a:outerShdw blurRad="38100" dist="38100" dir="2700000" algn="tl">
                    <a:srgbClr val="FFFFFF"/>
                  </a:outerShdw>
                </a:effectLst>
                <a:ea typeface="+mn-ea"/>
                <a:cs typeface="+mn-cs"/>
              </a:rPr>
              <a:t>Influences the development of industries (ex. steel, aircraft, automobile, clothing)</a:t>
            </a:r>
          </a:p>
          <a:p>
            <a:pPr eaLnBrk="1" hangingPunct="1">
              <a:buFont typeface="Wingdings" pitchFamily="2" charset="2"/>
              <a:buChar char="n"/>
              <a:defRPr/>
            </a:pPr>
            <a:r>
              <a:rPr lang="en-US" dirty="0">
                <a:effectLst>
                  <a:outerShdw blurRad="38100" dist="38100" dir="2700000" algn="tl">
                    <a:srgbClr val="FFFFFF"/>
                  </a:outerShdw>
                </a:effectLst>
                <a:ea typeface="+mn-ea"/>
                <a:cs typeface="+mn-cs"/>
              </a:rPr>
              <a:t>Supports specialization and efficient use of human </a:t>
            </a:r>
            <a:r>
              <a:rPr lang="en-US" dirty="0" smtClean="0">
                <a:effectLst>
                  <a:outerShdw blurRad="38100" dist="38100" dir="2700000" algn="tl">
                    <a:srgbClr val="FFFFFF"/>
                  </a:outerShdw>
                </a:effectLst>
                <a:ea typeface="+mn-ea"/>
                <a:cs typeface="+mn-cs"/>
              </a:rPr>
              <a:t>resources</a:t>
            </a:r>
          </a:p>
          <a:p>
            <a:pPr eaLnBrk="1" hangingPunct="1">
              <a:buFont typeface="Wingdings" pitchFamily="2" charset="2"/>
              <a:buChar char="n"/>
              <a:defRPr/>
            </a:pPr>
            <a:r>
              <a:rPr lang="en-US" dirty="0" smtClean="0">
                <a:effectLst>
                  <a:outerShdw blurRad="38100" dist="38100" dir="2700000" algn="tl">
                    <a:srgbClr val="FFFFFF"/>
                  </a:outerShdw>
                </a:effectLst>
                <a:ea typeface="+mn-ea"/>
                <a:cs typeface="+mn-cs"/>
              </a:rPr>
              <a:t>A driver of trade between countries</a:t>
            </a:r>
            <a:endParaRPr lang="en-US" dirty="0">
              <a:effectLst>
                <a:outerShdw blurRad="38100" dist="38100" dir="2700000" algn="tl">
                  <a:srgbClr val="FFFFFF"/>
                </a:outerShdw>
              </a:effectLst>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NZ">
                <a:effectLst>
                  <a:outerShdw blurRad="38100" dist="38100" dir="2700000" algn="tl">
                    <a:srgbClr val="FFFFFF"/>
                  </a:outerShdw>
                </a:effectLst>
                <a:ea typeface="+mj-ea"/>
                <a:cs typeface="+mj-cs"/>
              </a:rPr>
              <a:t>Five Sectors of the Economy</a:t>
            </a:r>
            <a:endParaRPr lang="en-AU">
              <a:effectLst>
                <a:outerShdw blurRad="38100" dist="38100" dir="2700000" algn="tl">
                  <a:srgbClr val="FFFFFF"/>
                </a:outerShdw>
              </a:effectLst>
              <a:ea typeface="+mj-ea"/>
              <a:cs typeface="+mj-cs"/>
            </a:endParaRPr>
          </a:p>
        </p:txBody>
      </p:sp>
      <p:pic>
        <p:nvPicPr>
          <p:cNvPr id="29698" name="Picture 5" descr="08_02"/>
          <p:cNvPicPr>
            <a:picLocks noChangeAspect="1" noChangeArrowheads="1"/>
          </p:cNvPicPr>
          <p:nvPr>
            <p:custDataLst>
              <p:tags r:id="rId2"/>
            </p:custDataLst>
          </p:nvPr>
        </p:nvPicPr>
        <p:blipFill>
          <a:blip r:embed="rId4"/>
          <a:srcRect/>
          <a:stretch>
            <a:fillRect/>
          </a:stretch>
        </p:blipFill>
        <p:spPr bwMode="auto">
          <a:xfrm>
            <a:off x="1905000" y="1295400"/>
            <a:ext cx="5321300" cy="53578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ICTUREPATH" val="..\ART\08_02.JPG"/>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ICTUREPATH" val="..\ART\08_06.JPG"/>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ICTUREPATH" val="..\ART\09_07.JPG"/>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ICTUREPATH" val="..\ART\09_25.JPG"/>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ICTUREPATH" val="..\ART\09_24.JPG"/>
</p:tagLst>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10.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11.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12.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13.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14.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15.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16.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17.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18.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19.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2.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20.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21.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22.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23.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24.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25.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26.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27.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28.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29.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3.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30.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31.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4.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5.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6.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7.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8.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9.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docProps/app.xml><?xml version="1.0" encoding="utf-8"?>
<Properties xmlns="http://schemas.openxmlformats.org/officeDocument/2006/extended-properties" xmlns:vt="http://schemas.openxmlformats.org/officeDocument/2006/docPropsVTypes">
  <Template>Slit</Template>
  <TotalTime>1231</TotalTime>
  <Words>976</Words>
  <Application>Microsoft Macintosh PowerPoint</Application>
  <PresentationFormat>On-screen Show (4:3)</PresentationFormat>
  <Paragraphs>177</Paragraphs>
  <Slides>31</Slides>
  <Notes>13</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31</vt:i4>
      </vt:variant>
    </vt:vector>
  </HeadingPairs>
  <TitlesOfParts>
    <vt:vector size="37" baseType="lpstr">
      <vt:lpstr>Tahoma</vt:lpstr>
      <vt:lpstr>ＭＳ Ｐゴシック</vt:lpstr>
      <vt:lpstr>Arial</vt:lpstr>
      <vt:lpstr>Wingdings</vt:lpstr>
      <vt:lpstr>Times</vt:lpstr>
      <vt:lpstr>Slit</vt:lpstr>
      <vt:lpstr>Economic Geography</vt:lpstr>
      <vt:lpstr>Economic geography</vt:lpstr>
      <vt:lpstr>What influences economic activity?</vt:lpstr>
      <vt:lpstr>What influences economic activity? cont.</vt:lpstr>
      <vt:lpstr>What influences economic activity? cont.</vt:lpstr>
      <vt:lpstr>Why do countries trade?</vt:lpstr>
      <vt:lpstr>What is comparative advantage?</vt:lpstr>
      <vt:lpstr>What are the effects of comparative advantage?</vt:lpstr>
      <vt:lpstr>Five Sectors of the Economy</vt:lpstr>
      <vt:lpstr>Primary economic activity</vt:lpstr>
      <vt:lpstr>Economic Activity in Primary Sector</vt:lpstr>
      <vt:lpstr>PowerPoint Presentation</vt:lpstr>
      <vt:lpstr>Shift in agriculture employment</vt:lpstr>
      <vt:lpstr>Fisheries</vt:lpstr>
      <vt:lpstr>Forestry</vt:lpstr>
      <vt:lpstr>PowerPoint Presentation</vt:lpstr>
      <vt:lpstr>Resource-based economies</vt:lpstr>
      <vt:lpstr>Secondary economic activity</vt:lpstr>
      <vt:lpstr>Where does industry locate?</vt:lpstr>
      <vt:lpstr>Five location factors</vt:lpstr>
      <vt:lpstr>Five location factors</vt:lpstr>
      <vt:lpstr>PowerPoint Presentation</vt:lpstr>
      <vt:lpstr>PowerPoint Presentation</vt:lpstr>
      <vt:lpstr>PowerPoint Presentation</vt:lpstr>
      <vt:lpstr>Three Types of Services</vt:lpstr>
      <vt:lpstr>Service Economy</vt:lpstr>
      <vt:lpstr>Shift in US Work Force</vt:lpstr>
      <vt:lpstr>Location in Services</vt:lpstr>
      <vt:lpstr>1. Urban</vt:lpstr>
      <vt:lpstr>2. Neighborhood</vt:lpstr>
      <vt:lpstr>3. Site</vt:lpstr>
    </vt:vector>
  </TitlesOfParts>
  <Company>Victoria University of Wellington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Location Factors in Services</dc:title>
  <dc:creator>Tim Vowles</dc:creator>
  <cp:lastModifiedBy>Douglas County School District RE-1</cp:lastModifiedBy>
  <cp:revision>25</cp:revision>
  <cp:lastPrinted>2009-04-22T19:24:48Z</cp:lastPrinted>
  <dcterms:created xsi:type="dcterms:W3CDTF">2004-04-28T22:07:26Z</dcterms:created>
  <dcterms:modified xsi:type="dcterms:W3CDTF">2012-03-05T15:43:53Z</dcterms:modified>
</cp:coreProperties>
</file>