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78" r:id="rId11"/>
    <p:sldId id="279" r:id="rId12"/>
    <p:sldId id="280" r:id="rId13"/>
    <p:sldId id="281" r:id="rId14"/>
    <p:sldId id="282" r:id="rId15"/>
    <p:sldId id="265" r:id="rId16"/>
    <p:sldId id="266" r:id="rId17"/>
    <p:sldId id="267" r:id="rId18"/>
    <p:sldId id="268" r:id="rId19"/>
    <p:sldId id="269" r:id="rId20"/>
    <p:sldId id="270" r:id="rId21"/>
    <p:sldId id="272" r:id="rId22"/>
    <p:sldId id="273" r:id="rId23"/>
    <p:sldId id="274" r:id="rId24"/>
    <p:sldId id="275" r:id="rId25"/>
    <p:sldId id="271" r:id="rId26"/>
    <p:sldId id="276" r:id="rId27"/>
    <p:sldId id="277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4" d="100"/>
          <a:sy n="44" d="100"/>
        </p:scale>
        <p:origin x="-8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79DBF-574E-D743-9AF0-487D75158B12}" type="datetimeFigureOut">
              <a:rPr lang="en-US" smtClean="0"/>
              <a:t>2/27/14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4979C-5870-554D-87F1-E8E18054E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17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– eventually people will either take the puppies</a:t>
            </a:r>
            <a:r>
              <a:rPr lang="en-US" baseline="0" dirty="0" smtClean="0"/>
              <a:t> or the puppies will grow and become dogs, or they will die.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4979C-5870-554D-87F1-E8E18054E6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19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Capital – oil refinery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4979C-5870-554D-87F1-E8E18054E64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19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4979C-5870-554D-87F1-E8E18054E64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30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Capital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4979C-5870-554D-87F1-E8E18054E64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28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Sunshine</a:t>
            </a:r>
          </a:p>
          <a:p>
            <a:r>
              <a:rPr lang="en-US" dirty="0" smtClean="0"/>
              <a:t>Trash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4979C-5870-554D-87F1-E8E18054E6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71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Water – it has many uses and we have to decide how to use it…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4979C-5870-554D-87F1-E8E18054E6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400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California reservoir</a:t>
            </a:r>
          </a:p>
          <a:p>
            <a:r>
              <a:rPr lang="en-US" dirty="0" smtClean="0"/>
              <a:t>Some of the grimmest water measurements this year are from Folsom Lake on the American River northeast of Sacramento. The reservoir, above, is only 18% full, which is near a record low. (Randall Benton, Sacramento Bee)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4979C-5870-554D-87F1-E8E18054E6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57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4979C-5870-554D-87F1-E8E18054E6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32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Hiking in</a:t>
            </a:r>
            <a:r>
              <a:rPr lang="en-US" baseline="0" dirty="0" smtClean="0"/>
              <a:t> the woods – not scarce</a:t>
            </a:r>
          </a:p>
          <a:p>
            <a:r>
              <a:rPr lang="en-US" baseline="0" dirty="0" smtClean="0"/>
              <a:t>Treadmill scarce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4979C-5870-554D-87F1-E8E18054E6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00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Mini van – scarce</a:t>
            </a:r>
          </a:p>
          <a:p>
            <a:r>
              <a:rPr lang="en-US" dirty="0" smtClean="0"/>
              <a:t>Oxygen</a:t>
            </a:r>
            <a:r>
              <a:rPr lang="en-US" baseline="0" dirty="0" smtClean="0"/>
              <a:t> – not scarce item made scarce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4979C-5870-554D-87F1-E8E18054E6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33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Matt Duchene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4979C-5870-554D-87F1-E8E18054E64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83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Coconut trees land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4979C-5870-554D-87F1-E8E18054E64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94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8FBDB-91D5-F84E-85CA-C06AF912A606}" type="datetimeFigureOut">
              <a:rPr lang="en-US" smtClean="0"/>
              <a:t>2/27/14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8E83D-0E3C-4149-95EE-F670D8299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52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8FBDB-91D5-F84E-85CA-C06AF912A606}" type="datetimeFigureOut">
              <a:rPr lang="en-US" smtClean="0"/>
              <a:t>2/27/14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8E83D-0E3C-4149-95EE-F670D8299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72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8FBDB-91D5-F84E-85CA-C06AF912A606}" type="datetimeFigureOut">
              <a:rPr lang="en-US" smtClean="0"/>
              <a:t>2/27/14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8E83D-0E3C-4149-95EE-F670D8299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60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8FBDB-91D5-F84E-85CA-C06AF912A606}" type="datetimeFigureOut">
              <a:rPr lang="en-US" smtClean="0"/>
              <a:t>2/27/14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8E83D-0E3C-4149-95EE-F670D8299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65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8FBDB-91D5-F84E-85CA-C06AF912A606}" type="datetimeFigureOut">
              <a:rPr lang="en-US" smtClean="0"/>
              <a:t>2/27/14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8E83D-0E3C-4149-95EE-F670D8299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31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8FBDB-91D5-F84E-85CA-C06AF912A606}" type="datetimeFigureOut">
              <a:rPr lang="en-US" smtClean="0"/>
              <a:t>2/27/14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8E83D-0E3C-4149-95EE-F670D8299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2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8FBDB-91D5-F84E-85CA-C06AF912A606}" type="datetimeFigureOut">
              <a:rPr lang="en-US" smtClean="0"/>
              <a:t>2/27/14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8E83D-0E3C-4149-95EE-F670D8299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80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8FBDB-91D5-F84E-85CA-C06AF912A606}" type="datetimeFigureOut">
              <a:rPr lang="en-US" smtClean="0"/>
              <a:t>2/27/14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8E83D-0E3C-4149-95EE-F670D8299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34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8FBDB-91D5-F84E-85CA-C06AF912A606}" type="datetimeFigureOut">
              <a:rPr lang="en-US" smtClean="0"/>
              <a:t>2/27/14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8E83D-0E3C-4149-95EE-F670D8299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26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8FBDB-91D5-F84E-85CA-C06AF912A606}" type="datetimeFigureOut">
              <a:rPr lang="en-US" smtClean="0"/>
              <a:t>2/27/14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8E83D-0E3C-4149-95EE-F670D8299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67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8FBDB-91D5-F84E-85CA-C06AF912A606}" type="datetimeFigureOut">
              <a:rPr lang="en-US" smtClean="0"/>
              <a:t>2/27/14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8E83D-0E3C-4149-95EE-F670D8299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146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8FBDB-91D5-F84E-85CA-C06AF912A606}" type="datetimeFigureOut">
              <a:rPr lang="en-US" smtClean="0"/>
              <a:t>2/27/14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8E83D-0E3C-4149-95EE-F670D8299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7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 quick guide to the factors of production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Economic Geography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954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that are scarce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3305" b="3305"/>
          <a:stretch>
            <a:fillRect/>
          </a:stretch>
        </p:blipFill>
        <p:spPr/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5020" b="-250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497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that are scarce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2128" b="-22128"/>
          <a:stretch>
            <a:fillRect/>
          </a:stretch>
        </p:blipFill>
        <p:spPr/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6538" r="165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9588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0082"/>
            <a:ext cx="8229600" cy="1143000"/>
          </a:xfrm>
        </p:spPr>
        <p:txBody>
          <a:bodyPr/>
          <a:lstStyle/>
          <a:p>
            <a:r>
              <a:rPr lang="en-US" dirty="0" smtClean="0"/>
              <a:t>Things that are scarce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3632" b="3632"/>
          <a:stretch>
            <a:fillRect/>
          </a:stretch>
        </p:blipFill>
        <p:spPr/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20107" r="201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3314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Scarce or not?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6538" r="16538"/>
          <a:stretch>
            <a:fillRect/>
          </a:stretch>
        </p:blipFill>
        <p:spPr/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7138" r="71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4011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Scarce or not?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34510" b="-34510"/>
          <a:stretch>
            <a:fillRect/>
          </a:stretch>
        </p:blipFill>
        <p:spPr/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16538" r="165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9453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 economics the factors of production are considered scarce.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686800" cy="1574800"/>
          </a:xfrm>
        </p:spPr>
        <p:txBody>
          <a:bodyPr/>
          <a:lstStyle/>
          <a:p>
            <a:r>
              <a:rPr lang="en-US" dirty="0" smtClean="0"/>
              <a:t>Land</a:t>
            </a:r>
          </a:p>
          <a:p>
            <a:r>
              <a:rPr lang="en-US" dirty="0" smtClean="0"/>
              <a:t>Labor</a:t>
            </a:r>
          </a:p>
          <a:p>
            <a:r>
              <a:rPr lang="en-US" dirty="0" smtClean="0"/>
              <a:t>Capital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9883" b="-29883"/>
          <a:stretch>
            <a:fillRect/>
          </a:stretch>
        </p:blipFill>
        <p:spPr>
          <a:xfrm>
            <a:off x="0" y="2774950"/>
            <a:ext cx="9144000" cy="4525963"/>
          </a:xfrm>
        </p:spPr>
      </p:pic>
    </p:spTree>
    <p:extLst>
      <p:ext uri="{BB962C8B-B14F-4D97-AF65-F5344CB8AC3E}">
        <p14:creationId xmlns:p14="http://schemas.microsoft.com/office/powerpoint/2010/main" val="1987085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Factors of production: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Land -  gifts of nature.</a:t>
            </a:r>
          </a:p>
          <a:p>
            <a:r>
              <a:rPr lang="en-US" dirty="0" smtClean="0"/>
              <a:t>Water, corn, gold.  Are all example of land.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5779" b="-157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5945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Factors of production: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Labor -The work people do.</a:t>
            </a:r>
          </a:p>
          <a:p>
            <a:r>
              <a:rPr lang="en-US" dirty="0" smtClean="0"/>
              <a:t>A farmer, teacher, pilot, fireman, singer.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6276" r="62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0744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Factors </a:t>
            </a:r>
            <a:r>
              <a:rPr lang="en-US" smtClean="0"/>
              <a:t>of production: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74750"/>
            <a:ext cx="4495800" cy="568325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Capital – the tools used to make goods and services.</a:t>
            </a:r>
          </a:p>
          <a:p>
            <a:r>
              <a:rPr lang="en-US" dirty="0" smtClean="0"/>
              <a:t>A tractor, sewing machine, paper.</a:t>
            </a:r>
          </a:p>
          <a:p>
            <a:r>
              <a:rPr lang="en-US" dirty="0" smtClean="0"/>
              <a:t>Now your book says money is capital – NOT and in economic sense.  But since geographers are not economists they get this messed up all the time.  Financial capital is money – tolls used to make goods and services are capital.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6762" b="-367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6079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 of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74750"/>
            <a:ext cx="4495800" cy="5683250"/>
          </a:xfrm>
        </p:spPr>
        <p:txBody>
          <a:bodyPr>
            <a:normAutofit/>
          </a:bodyPr>
          <a:lstStyle/>
          <a:p>
            <a:r>
              <a:rPr lang="en-US" dirty="0" smtClean="0"/>
              <a:t>There are two types of capital</a:t>
            </a:r>
          </a:p>
          <a:p>
            <a:r>
              <a:rPr lang="en-US" dirty="0" smtClean="0"/>
              <a:t>Human – skills people have.  Your ability to read is human capital.</a:t>
            </a:r>
          </a:p>
          <a:p>
            <a:r>
              <a:rPr lang="en-US" dirty="0" smtClean="0"/>
              <a:t>Physical – machines and tools.  Your pencil is physical capital.</a:t>
            </a:r>
          </a:p>
          <a:p>
            <a:r>
              <a:rPr lang="en-US" dirty="0" smtClean="0"/>
              <a:t>What is Peyton Manning’s human capital?</a:t>
            </a:r>
          </a:p>
          <a:p>
            <a:r>
              <a:rPr lang="en-US" dirty="0" smtClean="0"/>
              <a:t>What is his physical capital?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4712" b="-24712"/>
          <a:stretch>
            <a:fillRect/>
          </a:stretch>
        </p:blipFill>
        <p:spPr>
          <a:xfrm>
            <a:off x="4648200" y="55245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2661435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Scarcity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Wants exceed availability</a:t>
            </a:r>
          </a:p>
          <a:p>
            <a:r>
              <a:rPr lang="en-US" dirty="0" smtClean="0"/>
              <a:t>Something has more than one use</a:t>
            </a:r>
          </a:p>
          <a:p>
            <a:endParaRPr lang="en-US" dirty="0"/>
          </a:p>
          <a:p>
            <a:r>
              <a:rPr lang="en-US" dirty="0" smtClean="0"/>
              <a:t>If something were free there would not be enough of it.</a:t>
            </a:r>
          </a:p>
          <a:p>
            <a:endParaRPr lang="en-US" dirty="0"/>
          </a:p>
          <a:p>
            <a:r>
              <a:rPr lang="en-US" dirty="0" smtClean="0"/>
              <a:t>Scarcity is not a shortage</a:t>
            </a:r>
          </a:p>
        </p:txBody>
      </p:sp>
    </p:spTree>
    <p:extLst>
      <p:ext uri="{BB962C8B-B14F-4D97-AF65-F5344CB8AC3E}">
        <p14:creationId xmlns:p14="http://schemas.microsoft.com/office/powerpoint/2010/main" val="77148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Land, labor or Capital?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638"/>
            <a:ext cx="9144000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47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Land, labor or Capital?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 l="-11671" r="-11671"/>
          <a:stretch>
            <a:fillRect/>
          </a:stretch>
        </p:blipFill>
        <p:spPr/>
      </p:pic>
      <p:cxnSp>
        <p:nvCxnSpPr>
          <p:cNvPr id="6" name="Straight Arrow Connector 5"/>
          <p:cNvCxnSpPr>
            <a:stCxn id="2" idx="1"/>
          </p:cNvCxnSpPr>
          <p:nvPr/>
        </p:nvCxnSpPr>
        <p:spPr>
          <a:xfrm>
            <a:off x="457200" y="846138"/>
            <a:ext cx="1419233" cy="25305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713610" y="4213648"/>
            <a:ext cx="1299069" cy="19125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69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Land, labor or Capital?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 l="-27379" r="-273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5944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Land, labor or Capital?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5468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Land, labor or Capital?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rcRect l="-6822" r="-68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5871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Land, labor or capital?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11156" b="111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9297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the factors of production that go into an APHG student?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130" y="3179763"/>
            <a:ext cx="22225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2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 two examples </a:t>
            </a:r>
            <a:r>
              <a:rPr lang="en-US" smtClean="0"/>
              <a:t>for each FOP.</a:t>
            </a:r>
            <a:endParaRPr lang="en-US" dirty="0" smtClean="0"/>
          </a:p>
          <a:p>
            <a:r>
              <a:rPr lang="en-US" dirty="0" smtClean="0"/>
              <a:t>Land – example?</a:t>
            </a:r>
          </a:p>
          <a:p>
            <a:r>
              <a:rPr lang="en-US" dirty="0" smtClean="0"/>
              <a:t>Labor – example?</a:t>
            </a:r>
          </a:p>
          <a:p>
            <a:r>
              <a:rPr lang="en-US" dirty="0" smtClean="0"/>
              <a:t>Capital – example?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669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Scarcity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Wants exceed availability</a:t>
            </a:r>
          </a:p>
          <a:p>
            <a:r>
              <a:rPr lang="en-US" dirty="0" smtClean="0"/>
              <a:t>Something has more than one use</a:t>
            </a:r>
            <a:endParaRPr lang="en-US" dirty="0"/>
          </a:p>
          <a:p>
            <a:r>
              <a:rPr lang="en-US" dirty="0" smtClean="0"/>
              <a:t>If something were free there would not be enough of it.</a:t>
            </a:r>
          </a:p>
          <a:p>
            <a:r>
              <a:rPr lang="en-US" dirty="0" smtClean="0"/>
              <a:t>Things that are scarce are desirable to </a:t>
            </a:r>
            <a:r>
              <a:rPr lang="en-US" dirty="0" err="1" smtClean="0"/>
              <a:t>ratioanl</a:t>
            </a:r>
            <a:r>
              <a:rPr lang="en-US" dirty="0" smtClean="0"/>
              <a:t> people.</a:t>
            </a:r>
            <a:endParaRPr lang="en-US" dirty="0"/>
          </a:p>
          <a:p>
            <a:r>
              <a:rPr lang="en-US" dirty="0" smtClean="0"/>
              <a:t>Scarcity is not a shortage</a:t>
            </a:r>
          </a:p>
        </p:txBody>
      </p:sp>
    </p:spTree>
    <p:extLst>
      <p:ext uri="{BB962C8B-B14F-4D97-AF65-F5344CB8AC3E}">
        <p14:creationId xmlns:p14="http://schemas.microsoft.com/office/powerpoint/2010/main" val="3071579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When demand is greater than supply.</a:t>
            </a:r>
          </a:p>
          <a:p>
            <a:r>
              <a:rPr lang="en-US" dirty="0" smtClean="0"/>
              <a:t>A shortage can be graphed.</a:t>
            </a:r>
          </a:p>
          <a:p>
            <a:r>
              <a:rPr lang="en-US" dirty="0" smtClean="0"/>
              <a:t>A shortage can be fixed by raising the price.</a:t>
            </a:r>
          </a:p>
          <a:p>
            <a:r>
              <a:rPr lang="en-US" dirty="0" smtClean="0"/>
              <a:t>Scarcity is a permanent condition – it cannot be changed. EVERYONE experiences scarcity.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940" b="-9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2148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that are not scarce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Meaning even if it is free we will not run out of it…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Are puppies free?</a:t>
            </a:r>
          </a:p>
          <a:p>
            <a:endParaRPr lang="en-US" dirty="0"/>
          </a:p>
          <a:p>
            <a:r>
              <a:rPr lang="en-US" dirty="0" smtClean="0"/>
              <a:t>Money is not scarce – it is a medium of exchange.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4712" b="-247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6168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that are not scarce…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1115" b="1115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899149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that are not scarce…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6581" r="16581"/>
          <a:stretch>
            <a:fillRect/>
          </a:stretch>
        </p:blipFill>
        <p:spPr/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-34510" b="-345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5328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52388"/>
            <a:ext cx="8229600" cy="1143000"/>
          </a:xfrm>
        </p:spPr>
        <p:txBody>
          <a:bodyPr/>
          <a:lstStyle/>
          <a:p>
            <a:r>
              <a:rPr lang="en-US" dirty="0" smtClean="0"/>
              <a:t>Things that are scarce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28700"/>
            <a:ext cx="4038600" cy="4525963"/>
          </a:xfrm>
        </p:spPr>
        <p:txBody>
          <a:bodyPr/>
          <a:lstStyle/>
          <a:p>
            <a:r>
              <a:rPr lang="en-US" dirty="0" smtClean="0"/>
              <a:t>They have more than one use…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667000"/>
            <a:ext cx="3810000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1" y="1028700"/>
            <a:ext cx="3886200" cy="259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9016" y="3708400"/>
            <a:ext cx="3617784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4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Things that are scarce…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2202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45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569</Words>
  <Application>Microsoft Macintosh PowerPoint</Application>
  <PresentationFormat>On-screen Show (4:3)</PresentationFormat>
  <Paragraphs>97</Paragraphs>
  <Slides>27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A quick guide to the factors of production</vt:lpstr>
      <vt:lpstr>Scarcity</vt:lpstr>
      <vt:lpstr>Scarcity</vt:lpstr>
      <vt:lpstr>Shortage</vt:lpstr>
      <vt:lpstr>Things that are not scarce</vt:lpstr>
      <vt:lpstr>Things that are not scarce…</vt:lpstr>
      <vt:lpstr>Things that are not scarce…</vt:lpstr>
      <vt:lpstr>Things that are scarce</vt:lpstr>
      <vt:lpstr>Things that are scarce…</vt:lpstr>
      <vt:lpstr>Things that are scarce</vt:lpstr>
      <vt:lpstr>Things that are scarce</vt:lpstr>
      <vt:lpstr>Things that are scarce</vt:lpstr>
      <vt:lpstr>Scarce or not?</vt:lpstr>
      <vt:lpstr>Scarce or not?</vt:lpstr>
      <vt:lpstr>In economics the factors of production are considered scarce.</vt:lpstr>
      <vt:lpstr>Factors of production:</vt:lpstr>
      <vt:lpstr>Factors of production:</vt:lpstr>
      <vt:lpstr>Factors of production:</vt:lpstr>
      <vt:lpstr>Factor of production</vt:lpstr>
      <vt:lpstr>Land, labor or Capital?</vt:lpstr>
      <vt:lpstr>Land, labor or Capital?</vt:lpstr>
      <vt:lpstr>Land, labor or Capital?</vt:lpstr>
      <vt:lpstr>Land, labor or Capital?</vt:lpstr>
      <vt:lpstr>Land, labor or Capital?</vt:lpstr>
      <vt:lpstr>Land, labor or capital?</vt:lpstr>
      <vt:lpstr>Activity</vt:lpstr>
      <vt:lpstr>Activity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quick guide to the factors of production</dc:title>
  <dc:creator>Douglas County School District RE-1</dc:creator>
  <cp:lastModifiedBy>Douglas County School District RE-1</cp:lastModifiedBy>
  <cp:revision>10</cp:revision>
  <dcterms:created xsi:type="dcterms:W3CDTF">2014-02-27T19:20:13Z</dcterms:created>
  <dcterms:modified xsi:type="dcterms:W3CDTF">2014-02-27T21:50:47Z</dcterms:modified>
</cp:coreProperties>
</file>