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9" r:id="rId4"/>
    <p:sldId id="260" r:id="rId5"/>
    <p:sldId id="261" r:id="rId6"/>
    <p:sldId id="262" r:id="rId7"/>
    <p:sldId id="264" r:id="rId8"/>
    <p:sldId id="265" r:id="rId9"/>
    <p:sldId id="263" r:id="rId10"/>
    <p:sldId id="266" r:id="rId11"/>
    <p:sldId id="267" r:id="rId12"/>
    <p:sldId id="268" r:id="rId13"/>
    <p:sldId id="269" r:id="rId14"/>
    <p:sldId id="270"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45" d="100"/>
          <a:sy n="45" d="100"/>
        </p:scale>
        <p:origin x="-2094" y="-6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7F1860-A525-524C-9C2F-23320E897880}" type="datetimeFigureOut">
              <a:rPr lang="en-US" smtClean="0"/>
              <a:t>1/19/2015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84156E-B313-4E46-9AF9-BB70BF1F5348}" type="slidenum">
              <a:rPr lang="en-US" smtClean="0"/>
              <a:t>‹#›</a:t>
            </a:fld>
            <a:endParaRPr lang="en-US" dirty="0"/>
          </a:p>
        </p:txBody>
      </p:sp>
    </p:spTree>
    <p:extLst>
      <p:ext uri="{BB962C8B-B14F-4D97-AF65-F5344CB8AC3E}">
        <p14:creationId xmlns:p14="http://schemas.microsoft.com/office/powerpoint/2010/main" val="19461858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4156E-B313-4E46-9AF9-BB70BF1F5348}" type="slidenum">
              <a:rPr lang="en-US" smtClean="0"/>
              <a:t>2</a:t>
            </a:fld>
            <a:endParaRPr lang="en-US" dirty="0"/>
          </a:p>
        </p:txBody>
      </p:sp>
    </p:spTree>
    <p:extLst>
      <p:ext uri="{BB962C8B-B14F-4D97-AF65-F5344CB8AC3E}">
        <p14:creationId xmlns:p14="http://schemas.microsoft.com/office/powerpoint/2010/main" val="2469029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4156E-B313-4E46-9AF9-BB70BF1F5348}" type="slidenum">
              <a:rPr lang="en-US" smtClean="0"/>
              <a:t>15</a:t>
            </a:fld>
            <a:endParaRPr lang="en-US" dirty="0"/>
          </a:p>
        </p:txBody>
      </p:sp>
    </p:spTree>
    <p:extLst>
      <p:ext uri="{BB962C8B-B14F-4D97-AF65-F5344CB8AC3E}">
        <p14:creationId xmlns:p14="http://schemas.microsoft.com/office/powerpoint/2010/main" val="246902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4156E-B313-4E46-9AF9-BB70BF1F5348}" type="slidenum">
              <a:rPr lang="en-US" smtClean="0"/>
              <a:t>3</a:t>
            </a:fld>
            <a:endParaRPr lang="en-US" dirty="0"/>
          </a:p>
        </p:txBody>
      </p:sp>
    </p:spTree>
    <p:extLst>
      <p:ext uri="{BB962C8B-B14F-4D97-AF65-F5344CB8AC3E}">
        <p14:creationId xmlns:p14="http://schemas.microsoft.com/office/powerpoint/2010/main" val="2469029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4156E-B313-4E46-9AF9-BB70BF1F5348}" type="slidenum">
              <a:rPr lang="en-US" smtClean="0"/>
              <a:t>4</a:t>
            </a:fld>
            <a:endParaRPr lang="en-US" dirty="0"/>
          </a:p>
        </p:txBody>
      </p:sp>
    </p:spTree>
    <p:extLst>
      <p:ext uri="{BB962C8B-B14F-4D97-AF65-F5344CB8AC3E}">
        <p14:creationId xmlns:p14="http://schemas.microsoft.com/office/powerpoint/2010/main" val="2469029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4156E-B313-4E46-9AF9-BB70BF1F5348}" type="slidenum">
              <a:rPr lang="en-US" smtClean="0"/>
              <a:t>5</a:t>
            </a:fld>
            <a:endParaRPr lang="en-US" dirty="0"/>
          </a:p>
        </p:txBody>
      </p:sp>
    </p:spTree>
    <p:extLst>
      <p:ext uri="{BB962C8B-B14F-4D97-AF65-F5344CB8AC3E}">
        <p14:creationId xmlns:p14="http://schemas.microsoft.com/office/powerpoint/2010/main" val="2469029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4156E-B313-4E46-9AF9-BB70BF1F5348}" type="slidenum">
              <a:rPr lang="en-US" smtClean="0"/>
              <a:t>6</a:t>
            </a:fld>
            <a:endParaRPr lang="en-US" dirty="0"/>
          </a:p>
        </p:txBody>
      </p:sp>
    </p:spTree>
    <p:extLst>
      <p:ext uri="{BB962C8B-B14F-4D97-AF65-F5344CB8AC3E}">
        <p14:creationId xmlns:p14="http://schemas.microsoft.com/office/powerpoint/2010/main" val="2469029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4156E-B313-4E46-9AF9-BB70BF1F5348}" type="slidenum">
              <a:rPr lang="en-US" smtClean="0"/>
              <a:t>7</a:t>
            </a:fld>
            <a:endParaRPr lang="en-US" dirty="0"/>
          </a:p>
        </p:txBody>
      </p:sp>
    </p:spTree>
    <p:extLst>
      <p:ext uri="{BB962C8B-B14F-4D97-AF65-F5344CB8AC3E}">
        <p14:creationId xmlns:p14="http://schemas.microsoft.com/office/powerpoint/2010/main" val="2469029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4156E-B313-4E46-9AF9-BB70BF1F5348}" type="slidenum">
              <a:rPr lang="en-US" smtClean="0"/>
              <a:t>8</a:t>
            </a:fld>
            <a:endParaRPr lang="en-US" dirty="0"/>
          </a:p>
        </p:txBody>
      </p:sp>
    </p:spTree>
    <p:extLst>
      <p:ext uri="{BB962C8B-B14F-4D97-AF65-F5344CB8AC3E}">
        <p14:creationId xmlns:p14="http://schemas.microsoft.com/office/powerpoint/2010/main" val="2469029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Helps to</a:t>
            </a:r>
            <a:r>
              <a:rPr lang="en-US" baseline="0" dirty="0" smtClean="0"/>
              <a:t> explain why population is growing at different rates in different places.  It indicates parts of the world that might be facing an overpopulation.</a:t>
            </a:r>
            <a:endParaRPr lang="en-US" dirty="0"/>
          </a:p>
        </p:txBody>
      </p:sp>
      <p:sp>
        <p:nvSpPr>
          <p:cNvPr id="4" name="Slide Number Placeholder 3"/>
          <p:cNvSpPr>
            <a:spLocks noGrp="1"/>
          </p:cNvSpPr>
          <p:nvPr>
            <p:ph type="sldNum" sz="quarter" idx="10"/>
          </p:nvPr>
        </p:nvSpPr>
        <p:spPr/>
        <p:txBody>
          <a:bodyPr/>
          <a:lstStyle/>
          <a:p>
            <a:fld id="{8684156E-B313-4E46-9AF9-BB70BF1F5348}" type="slidenum">
              <a:rPr lang="en-US" smtClean="0"/>
              <a:t>9</a:t>
            </a:fld>
            <a:endParaRPr lang="en-US" dirty="0"/>
          </a:p>
        </p:txBody>
      </p:sp>
    </p:spTree>
    <p:extLst>
      <p:ext uri="{BB962C8B-B14F-4D97-AF65-F5344CB8AC3E}">
        <p14:creationId xmlns:p14="http://schemas.microsoft.com/office/powerpoint/2010/main" val="4241500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can indicate areas of harsh climate conditions.  Also, indicated areas of future growth if technology improves</a:t>
            </a:r>
            <a:r>
              <a:rPr lang="en-US" baseline="0" dirty="0" smtClean="0"/>
              <a:t> and allows it.</a:t>
            </a:r>
            <a:endParaRPr lang="en-US" dirty="0"/>
          </a:p>
        </p:txBody>
      </p:sp>
      <p:sp>
        <p:nvSpPr>
          <p:cNvPr id="4" name="Slide Number Placeholder 3"/>
          <p:cNvSpPr>
            <a:spLocks noGrp="1"/>
          </p:cNvSpPr>
          <p:nvPr>
            <p:ph type="sldNum" sz="quarter" idx="10"/>
          </p:nvPr>
        </p:nvSpPr>
        <p:spPr/>
        <p:txBody>
          <a:bodyPr/>
          <a:lstStyle/>
          <a:p>
            <a:fld id="{8684156E-B313-4E46-9AF9-BB70BF1F5348}" type="slidenum">
              <a:rPr lang="en-US" smtClean="0"/>
              <a:t>10</a:t>
            </a:fld>
            <a:endParaRPr lang="en-US" dirty="0"/>
          </a:p>
        </p:txBody>
      </p:sp>
    </p:spTree>
    <p:extLst>
      <p:ext uri="{BB962C8B-B14F-4D97-AF65-F5344CB8AC3E}">
        <p14:creationId xmlns:p14="http://schemas.microsoft.com/office/powerpoint/2010/main" val="3077852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A2F0292D-1797-49A5-8D2D-8D50C72EF3CC}" type="datetimeFigureOut">
              <a:rPr lang="en-US" smtClean="0"/>
              <a:t>1/19/2015</a:t>
            </a:fld>
            <a:endParaRPr lang="en-US" dirty="0"/>
          </a:p>
        </p:txBody>
      </p:sp>
      <p:sp>
        <p:nvSpPr>
          <p:cNvPr id="5" name="Footer Placeholder 4"/>
          <p:cNvSpPr>
            <a:spLocks noGrp="1"/>
          </p:cNvSpPr>
          <p:nvPr>
            <p:ph type="ftr" sz="quarter" idx="11"/>
          </p:nvPr>
        </p:nvSpPr>
        <p:spPr>
          <a:xfrm>
            <a:off x="457200" y="6356350"/>
            <a:ext cx="2895600" cy="365125"/>
          </a:xfrm>
        </p:spPr>
        <p:txBody>
          <a:bodyPr/>
          <a:lstStyle/>
          <a:p>
            <a:endParaRPr lang="en-US" dirty="0"/>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t>‹#›</a:t>
            </a:fld>
            <a:endParaRPr lang="en-US" dirty="0"/>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en-US" dirty="0" smtClean="0"/>
              <a:t>Drag picture to placeholder or click icon to add</a:t>
            </a:r>
            <a:endParaRPr dirty="0"/>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en-US" dirty="0" smtClean="0"/>
              <a:t>Drag picture to placeholder or click icon to add</a:t>
            </a:r>
            <a:endParaRPr dirty="0"/>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en-US" dirty="0" smtClean="0"/>
              <a:t>Drag picture to placeholder or click icon to add</a:t>
            </a:r>
            <a:endParaRPr dirty="0"/>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dirty="0"/>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dirty="0" smtClean="0"/>
              <a:t>Drag picture to placeholder or click icon to add</a:t>
            </a:r>
            <a:endParaRPr dirty="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dirty="0" smtClean="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dirty="0"/>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dirty="0" smtClean="0"/>
              <a:t>Drag picture to placeholder or click icon to add</a:t>
            </a:r>
            <a:endParaRPr dirty="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dirty="0" smtClean="0"/>
              <a:t>Drag picture to placeholder or click icon to add</a:t>
            </a:r>
            <a:endParaRPr dirty="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dirty="0" smtClean="0"/>
              <a:t>Drag picture to placeholder or click icon to add</a:t>
            </a:r>
            <a:endParaRPr dirty="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dirty="0" smtClean="0"/>
              <a:t>Drag picture to placeholder or click icon to add</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dirty="0"/>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en-US" dirty="0" smtClean="0"/>
              <a:t>Drag picture to placeholder or click icon to add</a:t>
            </a:r>
            <a:endParaRPr dirty="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dirty="0" smtClean="0"/>
              <a:t>Drag picture to placeholder or click icon to add</a:t>
            </a:r>
            <a:endParaRPr dirty="0"/>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dirty="0"/>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en-US" dirty="0" smtClean="0"/>
              <a:t>Drag picture to placeholder or click icon to add</a:t>
            </a:r>
            <a:endParaRPr dirty="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dirty="0" smtClean="0"/>
              <a:t>Drag picture to placeholder or click icon to add</a:t>
            </a:r>
            <a:endParaRPr dirty="0"/>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en-US" dirty="0" smtClean="0"/>
              <a:t>Drag picture to placeholder or click icon to add</a:t>
            </a:r>
            <a:endParaRPr dirty="0"/>
          </a:p>
        </p:txBody>
      </p:sp>
      <p:sp>
        <p:nvSpPr>
          <p:cNvPr id="13" name="Text Placeholder 3"/>
          <p:cNvSpPr>
            <a:spLocks noGrp="1"/>
          </p:cNvSpPr>
          <p:nvPr>
            <p:ph type="body" sz="half" idx="19"/>
          </p:nvPr>
        </p:nvSpPr>
        <p:spPr>
          <a:xfrm>
            <a:off x="5840505" y="3133941"/>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F0292D-1797-49A5-8D2D-8D50C72EF3CC}" type="datetimeFigureOut">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267200" y="6356350"/>
            <a:ext cx="609600" cy="365125"/>
          </a:xfrm>
        </p:spPr>
        <p:txBody>
          <a:bodyPr/>
          <a:lstStyle>
            <a:lvl1pPr algn="ctr">
              <a:defRPr sz="900">
                <a:solidFill>
                  <a:schemeClr val="bg1">
                    <a:lumMod val="75000"/>
                  </a:schemeClr>
                </a:solidFill>
              </a:defRPr>
            </a:lvl1pPr>
          </a:lstStyle>
          <a:p>
            <a:fld id="{D6CC888B-D9F9-4E54-B722-F151A9F45E95}" type="slidenum">
              <a:rPr lang="en-US" smtClean="0"/>
              <a:t>‹#›</a:t>
            </a:fld>
            <a:endParaRPr lang="en-US" dirty="0"/>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en-US" dirty="0" smtClean="0"/>
              <a:t>Drag picture to placeholder or click icon to add</a:t>
            </a:r>
            <a:endParaRPr dirty="0"/>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3200" y="6356350"/>
            <a:ext cx="2133600" cy="365125"/>
          </a:xfrm>
        </p:spPr>
        <p:txBody>
          <a:bodyPr/>
          <a:lstStyle/>
          <a:p>
            <a:fld id="{A2F0292D-1797-49A5-8D2D-8D50C72EF3CC}" type="datetimeFigureOut">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8"/>
            <a:ext cx="4800600" cy="886968"/>
          </a:xfrm>
        </p:spPr>
        <p:txBody>
          <a:bodyPr lIns="45720"/>
          <a:lstStyle/>
          <a:p>
            <a:r>
              <a:rPr lang="en-US"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2F0292D-1797-49A5-8D2D-8D50C72EF3CC}" type="datetimeFigureOut">
              <a:rPr lang="en-US" smtClean="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321040" y="363071"/>
            <a:ext cx="609600" cy="365125"/>
          </a:xfrm>
        </p:spPr>
        <p:txBody>
          <a:bodyPr/>
          <a:lstStyle/>
          <a:p>
            <a:fld id="{D6CC888B-D9F9-4E54-B722-F151A9F45E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2F0292D-1797-49A5-8D2D-8D50C72EF3CC}" type="datetimeFigureOut">
              <a:rPr lang="en-US" smtClean="0"/>
              <a:t>1/19/2015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321729" y="365760"/>
            <a:ext cx="609600" cy="365125"/>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D6CC888B-D9F9-4E54-B722-F151A9F45E95}" type="slidenum">
              <a:rPr lang="en-US" smtClean="0"/>
              <a:t>‹#›</a:t>
            </a:fld>
            <a:endParaRPr lang="en-US" dirty="0"/>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A2F0292D-1797-49A5-8D2D-8D50C72EF3CC}" type="datetimeFigureOut">
              <a:rPr lang="en-US" smtClean="0"/>
              <a:t>1/19/2015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321040" y="365760"/>
            <a:ext cx="609600" cy="365125"/>
          </a:xfrm>
        </p:spPr>
        <p:txBody>
          <a:bodyPr/>
          <a:lstStyle/>
          <a:p>
            <a:fld id="{D6CC888B-D9F9-4E54-B722-F151A9F45E95}" type="slidenum">
              <a:rPr lang="en-US" smtClean="0"/>
              <a:t>‹#›</a:t>
            </a:fld>
            <a:endParaRPr lang="en-US" dirty="0"/>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0292D-1797-49A5-8D2D-8D50C72EF3CC}" type="datetimeFigureOut">
              <a:rPr lang="en-US" smtClean="0"/>
              <a:t>1/19/2015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321040" y="365760"/>
            <a:ext cx="609600" cy="365125"/>
          </a:xfrm>
        </p:spPr>
        <p:txBody>
          <a:bodyPr/>
          <a:lstStyle/>
          <a:p>
            <a:fld id="{D6CC888B-D9F9-4E54-B722-F151A9F45E95}" type="slidenum">
              <a:rPr lang="en-US" smtClean="0"/>
              <a:t>‹#›</a:t>
            </a:fld>
            <a:endParaRPr lang="en-US" dirty="0"/>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en-US"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fld id="{A2F0292D-1797-49A5-8D2D-8D50C72EF3CC}" type="datetimeFigureOut">
              <a:rPr lang="en-US" smtClean="0"/>
              <a:t>1/19/2015</a:t>
            </a:fld>
            <a:endParaRPr lang="en-US" dirty="0"/>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en-US" dirty="0"/>
          </a:p>
        </p:txBody>
      </p:sp>
      <p:sp>
        <p:nvSpPr>
          <p:cNvPr id="6" name="Slide Number Placeholder 5"/>
          <p:cNvSpPr>
            <a:spLocks noGrp="1"/>
          </p:cNvSpPr>
          <p:nvPr>
            <p:ph type="sldNum" sz="quarter" idx="4"/>
          </p:nvPr>
        </p:nvSpPr>
        <p:spPr>
          <a:xfrm>
            <a:off x="1752600" y="2877671"/>
            <a:ext cx="609600" cy="365125"/>
          </a:xfrm>
          <a:prstGeom prst="rect">
            <a:avLst/>
          </a:prstGeom>
        </p:spPr>
        <p:txBody>
          <a:bodyPr vert="horz" lIns="91440" tIns="45720" rIns="91440" bIns="45720" rtlCol="0" anchor="ctr"/>
          <a:lstStyle>
            <a:lvl1pPr algn="l">
              <a:defRPr sz="1800" b="1">
                <a:solidFill>
                  <a:schemeClr val="accent1"/>
                </a:solidFill>
              </a:defRPr>
            </a:lvl1pPr>
          </a:lstStyle>
          <a:p>
            <a:fld id="{D6CC888B-D9F9-4E54-B722-F151A9F45E95}" type="slidenum">
              <a:rPr lang="en-US" smtClean="0"/>
              <a:t>‹#›</a:t>
            </a:fld>
            <a:endParaRPr lang="en-US" dirty="0"/>
          </a:p>
        </p:txBody>
      </p:sp>
      <p:grpSp>
        <p:nvGrpSpPr>
          <p:cNvPr id="7" name="Group 18"/>
          <p:cNvGrpSpPr/>
          <p:nvPr/>
        </p:nvGrpSpPr>
        <p:grpSpPr>
          <a:xfrm>
            <a:off x="842682"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b="1" dirty="0" smtClean="0"/>
              <a:t>POPULATION AGGLOMERATIONS</a:t>
            </a:r>
            <a:endParaRPr lang="en-US" sz="2400"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6795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2624666" cy="3076222"/>
          </a:xfrm>
        </p:spPr>
        <p:txBody>
          <a:bodyPr/>
          <a:lstStyle/>
          <a:p>
            <a:r>
              <a:rPr lang="en-US" sz="2600" dirty="0" smtClean="0"/>
              <a:t>Why is it important to know where areas of low population density are located?</a:t>
            </a:r>
            <a:endParaRPr lang="en-US" sz="2600" dirty="0"/>
          </a:p>
        </p:txBody>
      </p:sp>
      <p:pic>
        <p:nvPicPr>
          <p:cNvPr id="4" name="Content Placeholder 3" descr="TCL_10e_Figure_02_04_L.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 r="-3750"/>
          <a:stretch/>
        </p:blipFill>
        <p:spPr>
          <a:xfrm>
            <a:off x="2116667" y="1"/>
            <a:ext cx="7027333" cy="6858000"/>
          </a:xfrm>
        </p:spPr>
      </p:pic>
    </p:spTree>
    <p:extLst>
      <p:ext uri="{BB962C8B-B14F-4D97-AF65-F5344CB8AC3E}">
        <p14:creationId xmlns:p14="http://schemas.microsoft.com/office/powerpoint/2010/main" val="2882827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NUMBER 1 ON THE BACK</a:t>
            </a:r>
            <a:endParaRPr lang="en-US" dirty="0"/>
          </a:p>
        </p:txBody>
      </p:sp>
      <p:pic>
        <p:nvPicPr>
          <p:cNvPr id="4" name="Content Placeholder 3" descr="TCL_10e_Figure_02_03_L.jpg"/>
          <p:cNvPicPr>
            <a:picLocks noGrp="1" noChangeAspect="1"/>
          </p:cNvPicPr>
          <p:nvPr>
            <p:ph idx="1"/>
          </p:nvPr>
        </p:nvPicPr>
        <p:blipFill>
          <a:blip r:embed="rId2" cstate="email">
            <a:extLst>
              <a:ext uri="{28A0092B-C50C-407E-A947-70E740481C1C}">
                <a14:useLocalDpi xmlns:a14="http://schemas.microsoft.com/office/drawing/2010/main" val="0"/>
              </a:ext>
            </a:extLst>
          </a:blip>
          <a:srcRect t="-6758" b="-6758"/>
          <a:stretch>
            <a:fillRect/>
          </a:stretch>
        </p:blipFill>
        <p:spPr>
          <a:xfrm>
            <a:off x="1947333" y="1572768"/>
            <a:ext cx="6428269" cy="5285232"/>
          </a:xfrm>
        </p:spPr>
      </p:pic>
    </p:spTree>
    <p:extLst>
      <p:ext uri="{BB962C8B-B14F-4D97-AF65-F5344CB8AC3E}">
        <p14:creationId xmlns:p14="http://schemas.microsoft.com/office/powerpoint/2010/main" val="686716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20888"/>
          </a:xfrm>
        </p:spPr>
        <p:txBody>
          <a:bodyPr/>
          <a:lstStyle/>
          <a:p>
            <a:r>
              <a:rPr lang="en-US" sz="2400" b="1" dirty="0" smtClean="0"/>
              <a:t>ARITHMETIC DENSITY – (Pop density)  Misleading measure of distribution of people because the total number of people divided by the total land area  See Egypt example  75 people per square km, but most people live by the Nile.</a:t>
            </a:r>
            <a:endParaRPr lang="en-US" sz="2400" b="1" dirty="0"/>
          </a:p>
        </p:txBody>
      </p:sp>
      <p:pic>
        <p:nvPicPr>
          <p:cNvPr id="4" name="Content Placeholder 3" descr="Screen shot 2012-09-07 at 8.23.38 AM.png"/>
          <p:cNvPicPr>
            <a:picLocks noGrp="1" noChangeAspect="1"/>
          </p:cNvPicPr>
          <p:nvPr>
            <p:ph idx="1"/>
          </p:nvPr>
        </p:nvPicPr>
        <p:blipFill>
          <a:blip r:embed="rId2">
            <a:extLst>
              <a:ext uri="{28A0092B-C50C-407E-A947-70E740481C1C}">
                <a14:useLocalDpi xmlns:a14="http://schemas.microsoft.com/office/drawing/2010/main" val="0"/>
              </a:ext>
            </a:extLst>
          </a:blip>
          <a:srcRect t="-857" b="-857"/>
          <a:stretch>
            <a:fillRect/>
          </a:stretch>
        </p:blipFill>
        <p:spPr>
          <a:xfrm>
            <a:off x="1862667" y="2020888"/>
            <a:ext cx="7281333" cy="4837112"/>
          </a:xfrm>
        </p:spPr>
      </p:pic>
    </p:spTree>
    <p:extLst>
      <p:ext uri="{BB962C8B-B14F-4D97-AF65-F5344CB8AC3E}">
        <p14:creationId xmlns:p14="http://schemas.microsoft.com/office/powerpoint/2010/main" val="3311366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20888"/>
          </a:xfrm>
        </p:spPr>
        <p:txBody>
          <a:bodyPr/>
          <a:lstStyle/>
          <a:p>
            <a:r>
              <a:rPr lang="en-US" sz="2400" b="1" dirty="0" smtClean="0"/>
              <a:t>PHYSIOLOGICAL DENSITY – More useful measure because it is the number of people supported by a unit of area of arable land.  Physiological density of Egypt is 2,580 people per square km.  This shows pressure on the agricultural land.</a:t>
            </a:r>
            <a:endParaRPr lang="en-US" sz="2400" b="1" dirty="0"/>
          </a:p>
        </p:txBody>
      </p:sp>
      <p:pic>
        <p:nvPicPr>
          <p:cNvPr id="6" name="Content Placeholder 5" descr="TCL_10e_Figure_02_06_L.jpg"/>
          <p:cNvPicPr>
            <a:picLocks noGrp="1" noChangeAspect="1"/>
          </p:cNvPicPr>
          <p:nvPr>
            <p:ph idx="1"/>
          </p:nvPr>
        </p:nvPicPr>
        <p:blipFill>
          <a:blip r:embed="rId2" cstate="email">
            <a:extLst>
              <a:ext uri="{28A0092B-C50C-407E-A947-70E740481C1C}">
                <a14:useLocalDpi xmlns:a14="http://schemas.microsoft.com/office/drawing/2010/main" val="0"/>
              </a:ext>
            </a:extLst>
          </a:blip>
          <a:srcRect t="-27157" b="-27157"/>
          <a:stretch>
            <a:fillRect/>
          </a:stretch>
        </p:blipFill>
        <p:spPr>
          <a:xfrm>
            <a:off x="1862667" y="564444"/>
            <a:ext cx="7281333" cy="7055556"/>
          </a:xfrm>
        </p:spPr>
      </p:pic>
    </p:spTree>
    <p:extLst>
      <p:ext uri="{BB962C8B-B14F-4D97-AF65-F5344CB8AC3E}">
        <p14:creationId xmlns:p14="http://schemas.microsoft.com/office/powerpoint/2010/main" val="3107377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886968"/>
          </a:xfrm>
        </p:spPr>
        <p:txBody>
          <a:bodyPr/>
          <a:lstStyle/>
          <a:p>
            <a:r>
              <a:rPr lang="en-US" sz="2400" b="1" dirty="0" smtClean="0"/>
              <a:t>AGRICULTURAL DENSITY – Ratio of the number of farmers to the amount of agricultural land.  Countries like the US and Canada have a much lower agricultural density than an LDC like India or Bangladesh</a:t>
            </a:r>
            <a:endParaRPr lang="en-US" sz="2400" b="1" dirty="0"/>
          </a:p>
        </p:txBody>
      </p:sp>
      <p:pic>
        <p:nvPicPr>
          <p:cNvPr id="4" name="Content Placeholder 3" descr="TCL_10e_Figure_02_07_L.jpg"/>
          <p:cNvPicPr>
            <a:picLocks noGrp="1" noChangeAspect="1"/>
          </p:cNvPicPr>
          <p:nvPr>
            <p:ph idx="1"/>
          </p:nvPr>
        </p:nvPicPr>
        <p:blipFill>
          <a:blip r:embed="rId2" cstate="email">
            <a:extLst>
              <a:ext uri="{28A0092B-C50C-407E-A947-70E740481C1C}">
                <a14:useLocalDpi xmlns:a14="http://schemas.microsoft.com/office/drawing/2010/main" val="0"/>
              </a:ext>
            </a:extLst>
          </a:blip>
          <a:srcRect t="-26548" b="-26548"/>
          <a:stretch>
            <a:fillRect/>
          </a:stretch>
        </p:blipFill>
        <p:spPr>
          <a:xfrm>
            <a:off x="1947333" y="685800"/>
            <a:ext cx="7196667" cy="7272867"/>
          </a:xfrm>
        </p:spPr>
      </p:pic>
    </p:spTree>
    <p:extLst>
      <p:ext uri="{BB962C8B-B14F-4D97-AF65-F5344CB8AC3E}">
        <p14:creationId xmlns:p14="http://schemas.microsoft.com/office/powerpoint/2010/main" val="3608592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069" y="224118"/>
            <a:ext cx="6417097" cy="886968"/>
          </a:xfrm>
        </p:spPr>
        <p:txBody>
          <a:bodyPr/>
          <a:lstStyle/>
          <a:p>
            <a:r>
              <a:rPr lang="en-US" dirty="0" smtClean="0"/>
              <a:t>THE </a:t>
            </a:r>
            <a:r>
              <a:rPr lang="en-US" smtClean="0"/>
              <a:t>WORLD’S </a:t>
            </a:r>
            <a:r>
              <a:rPr lang="en-US" smtClean="0"/>
              <a:t>INHABITANTS </a:t>
            </a:r>
            <a:r>
              <a:rPr lang="en-US" dirty="0" smtClean="0"/>
              <a:t>ARE CLUSTED IN FOUR REGIONS.</a:t>
            </a:r>
            <a:endParaRPr lang="en-US" dirty="0"/>
          </a:p>
        </p:txBody>
      </p:sp>
      <p:pic>
        <p:nvPicPr>
          <p:cNvPr id="4" name="Content Placeholder 3" descr="TCL_10e_Figure_02_02_L.jpg"/>
          <p:cNvPicPr>
            <a:picLocks noGrp="1" noChangeAspect="1"/>
          </p:cNvPicPr>
          <p:nvPr>
            <p:ph sz="half" idx="1"/>
          </p:nvPr>
        </p:nvPicPr>
        <p:blipFill rotWithShape="1">
          <a:blip r:embed="rId3" cstate="email">
            <a:extLst>
              <a:ext uri="{28A0092B-C50C-407E-A947-70E740481C1C}">
                <a14:useLocalDpi xmlns:a14="http://schemas.microsoft.com/office/drawing/2010/main" val="0"/>
              </a:ext>
            </a:extLst>
          </a:blip>
          <a:srcRect/>
          <a:stretch/>
        </p:blipFill>
        <p:spPr>
          <a:xfrm>
            <a:off x="0" y="1600200"/>
            <a:ext cx="4456113" cy="4525963"/>
          </a:xfrm>
        </p:spPr>
      </p:pic>
      <p:sp>
        <p:nvSpPr>
          <p:cNvPr id="3" name="Content Placeholder 2"/>
          <p:cNvSpPr>
            <a:spLocks noGrp="1"/>
          </p:cNvSpPr>
          <p:nvPr>
            <p:ph sz="half" idx="2"/>
          </p:nvPr>
        </p:nvSpPr>
        <p:spPr/>
        <p:txBody>
          <a:bodyPr/>
          <a:lstStyle/>
          <a:p>
            <a:r>
              <a:rPr lang="en-US" dirty="0" smtClean="0"/>
              <a:t>EAST ASIA</a:t>
            </a:r>
            <a:endParaRPr lang="en-US" dirty="0"/>
          </a:p>
        </p:txBody>
      </p:sp>
    </p:spTree>
    <p:extLst>
      <p:ext uri="{BB962C8B-B14F-4D97-AF65-F5344CB8AC3E}">
        <p14:creationId xmlns:p14="http://schemas.microsoft.com/office/powerpoint/2010/main" val="163456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699" y="685800"/>
            <a:ext cx="6404539" cy="886968"/>
          </a:xfrm>
        </p:spPr>
        <p:txBody>
          <a:bodyPr/>
          <a:lstStyle/>
          <a:p>
            <a:r>
              <a:rPr lang="en-US" dirty="0" smtClean="0"/>
              <a:t>THE WORLD’S INHABITANTS ARE CLUSTED IN FOUR REGIONS.</a:t>
            </a:r>
            <a:endParaRPr lang="en-US" dirty="0"/>
          </a:p>
        </p:txBody>
      </p:sp>
      <p:pic>
        <p:nvPicPr>
          <p:cNvPr id="4" name="Content Placeholder 3" descr="TCL_10e_Figure_02_02_L.jp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3963" t="-13202" r="-3963"/>
          <a:stretch/>
        </p:blipFill>
        <p:spPr>
          <a:xfrm>
            <a:off x="0" y="1572768"/>
            <a:ext cx="9144000" cy="5285231"/>
          </a:xfrm>
        </p:spPr>
      </p:pic>
    </p:spTree>
    <p:extLst>
      <p:ext uri="{BB962C8B-B14F-4D97-AF65-F5344CB8AC3E}">
        <p14:creationId xmlns:p14="http://schemas.microsoft.com/office/powerpoint/2010/main" val="2357339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04539" cy="886968"/>
          </a:xfrm>
        </p:spPr>
        <p:txBody>
          <a:bodyPr/>
          <a:lstStyle/>
          <a:p>
            <a:r>
              <a:rPr lang="en-US" dirty="0" smtClean="0"/>
              <a:t>THE WORLD’S INHABITANTS ARE CLUSTED IN FOUR REGIONS.</a:t>
            </a:r>
            <a:endParaRPr lang="en-US" dirty="0"/>
          </a:p>
        </p:txBody>
      </p:sp>
      <p:pic>
        <p:nvPicPr>
          <p:cNvPr id="4" name="Content Placeholder 3" descr="TCL_10e_Figure_02_02_L.jp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3963" t="-13202" r="-3963"/>
          <a:stretch/>
        </p:blipFill>
        <p:spPr>
          <a:xfrm>
            <a:off x="0" y="1572768"/>
            <a:ext cx="9144000" cy="5285231"/>
          </a:xfrm>
        </p:spPr>
      </p:pic>
      <p:sp>
        <p:nvSpPr>
          <p:cNvPr id="3" name="TextBox 2"/>
          <p:cNvSpPr txBox="1"/>
          <p:nvPr/>
        </p:nvSpPr>
        <p:spPr>
          <a:xfrm>
            <a:off x="5606329" y="704904"/>
            <a:ext cx="3496136"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smtClean="0"/>
              <a:t>EAST ASIA</a:t>
            </a:r>
          </a:p>
          <a:p>
            <a:r>
              <a:rPr lang="en-US" b="1" dirty="0" smtClean="0"/>
              <a:t>China, Japan, Korean Peninsula</a:t>
            </a:r>
            <a:endParaRPr lang="en-US" b="1" dirty="0"/>
          </a:p>
        </p:txBody>
      </p:sp>
      <p:sp>
        <p:nvSpPr>
          <p:cNvPr id="5" name="Oval 4"/>
          <p:cNvSpPr/>
          <p:nvPr/>
        </p:nvSpPr>
        <p:spPr>
          <a:xfrm>
            <a:off x="6901132" y="3202931"/>
            <a:ext cx="914400" cy="914400"/>
          </a:xfrm>
          <a:prstGeom prst="ellipse">
            <a:avLst/>
          </a:prstGeom>
          <a:gradFill flip="none" rotWithShape="1">
            <a:gsLst>
              <a:gs pos="0">
                <a:schemeClr val="accent1">
                  <a:tint val="90000"/>
                  <a:shade val="100000"/>
                  <a:satMod val="150000"/>
                  <a:alpha val="39000"/>
                </a:schemeClr>
              </a:gs>
              <a:gs pos="33000">
                <a:schemeClr val="accent1">
                  <a:tint val="90000"/>
                  <a:shade val="100000"/>
                  <a:satMod val="130000"/>
                  <a:alpha val="39000"/>
                </a:schemeClr>
              </a:gs>
              <a:gs pos="67000">
                <a:schemeClr val="accent1">
                  <a:shade val="70000"/>
                  <a:satMod val="135000"/>
                  <a:alpha val="39000"/>
                </a:schemeClr>
              </a:gs>
              <a:gs pos="100000">
                <a:schemeClr val="accent1">
                  <a:shade val="50000"/>
                  <a:satMod val="135000"/>
                  <a:alpha val="39000"/>
                </a:schemeClr>
              </a:gs>
            </a:gsLst>
            <a:lin ang="13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523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04539" cy="886968"/>
          </a:xfrm>
        </p:spPr>
        <p:txBody>
          <a:bodyPr/>
          <a:lstStyle/>
          <a:p>
            <a:r>
              <a:rPr lang="en-US" dirty="0" smtClean="0"/>
              <a:t>THE WORLD’S INHABITANTS ARE CLUSTED IN FOUR REGIONS.</a:t>
            </a:r>
            <a:endParaRPr lang="en-US" dirty="0"/>
          </a:p>
        </p:txBody>
      </p:sp>
      <p:pic>
        <p:nvPicPr>
          <p:cNvPr id="4" name="Content Placeholder 3" descr="TCL_10e_Figure_02_02_L.jp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3963" t="-13202" r="-3963"/>
          <a:stretch/>
        </p:blipFill>
        <p:spPr>
          <a:xfrm>
            <a:off x="0" y="1572768"/>
            <a:ext cx="9144000" cy="5285231"/>
          </a:xfrm>
        </p:spPr>
      </p:pic>
      <p:sp>
        <p:nvSpPr>
          <p:cNvPr id="3" name="TextBox 2"/>
          <p:cNvSpPr txBox="1"/>
          <p:nvPr/>
        </p:nvSpPr>
        <p:spPr>
          <a:xfrm>
            <a:off x="5647864" y="704904"/>
            <a:ext cx="3496136"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smtClean="0"/>
              <a:t>South Asia</a:t>
            </a:r>
          </a:p>
          <a:p>
            <a:r>
              <a:rPr lang="en-US" b="1" dirty="0" smtClean="0"/>
              <a:t>India, Bangladesh, Pakistan, Sri Lanka</a:t>
            </a:r>
            <a:endParaRPr lang="en-US" b="1" dirty="0"/>
          </a:p>
        </p:txBody>
      </p:sp>
      <p:sp>
        <p:nvSpPr>
          <p:cNvPr id="5" name="Oval 4"/>
          <p:cNvSpPr/>
          <p:nvPr/>
        </p:nvSpPr>
        <p:spPr>
          <a:xfrm>
            <a:off x="5947339" y="3660131"/>
            <a:ext cx="914400" cy="914400"/>
          </a:xfrm>
          <a:prstGeom prst="ellipse">
            <a:avLst/>
          </a:prstGeom>
          <a:gradFill flip="none" rotWithShape="1">
            <a:gsLst>
              <a:gs pos="0">
                <a:schemeClr val="accent1">
                  <a:tint val="90000"/>
                  <a:shade val="100000"/>
                  <a:satMod val="150000"/>
                  <a:alpha val="39000"/>
                </a:schemeClr>
              </a:gs>
              <a:gs pos="33000">
                <a:schemeClr val="accent1">
                  <a:tint val="90000"/>
                  <a:shade val="100000"/>
                  <a:satMod val="130000"/>
                  <a:alpha val="39000"/>
                </a:schemeClr>
              </a:gs>
              <a:gs pos="67000">
                <a:schemeClr val="accent1">
                  <a:shade val="70000"/>
                  <a:satMod val="135000"/>
                  <a:alpha val="39000"/>
                </a:schemeClr>
              </a:gs>
              <a:gs pos="100000">
                <a:schemeClr val="accent1">
                  <a:shade val="50000"/>
                  <a:satMod val="135000"/>
                  <a:alpha val="39000"/>
                </a:schemeClr>
              </a:gs>
            </a:gsLst>
            <a:lin ang="13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859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04539" cy="886968"/>
          </a:xfrm>
        </p:spPr>
        <p:txBody>
          <a:bodyPr/>
          <a:lstStyle/>
          <a:p>
            <a:r>
              <a:rPr lang="en-US" dirty="0" smtClean="0"/>
              <a:t>THE WORLD’S INHABITANTS ARE CLUSTED IN FOUR REGIONS.</a:t>
            </a:r>
            <a:endParaRPr lang="en-US" dirty="0"/>
          </a:p>
        </p:txBody>
      </p:sp>
      <p:pic>
        <p:nvPicPr>
          <p:cNvPr id="4" name="Content Placeholder 3" descr="TCL_10e_Figure_02_02_L.jp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3963" t="-13202" r="-3963"/>
          <a:stretch/>
        </p:blipFill>
        <p:spPr>
          <a:xfrm>
            <a:off x="0" y="1572768"/>
            <a:ext cx="9144000" cy="5285231"/>
          </a:xfrm>
        </p:spPr>
      </p:pic>
      <p:sp>
        <p:nvSpPr>
          <p:cNvPr id="3" name="TextBox 2"/>
          <p:cNvSpPr txBox="1"/>
          <p:nvPr/>
        </p:nvSpPr>
        <p:spPr>
          <a:xfrm>
            <a:off x="5561292" y="581906"/>
            <a:ext cx="3496136"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smtClean="0"/>
              <a:t>SOUTHEAST ASIA: Indonesia </a:t>
            </a:r>
            <a:r>
              <a:rPr lang="en-US" b="1" dirty="0"/>
              <a:t>(</a:t>
            </a:r>
            <a:r>
              <a:rPr lang="en-US" b="1" dirty="0" smtClean="0"/>
              <a:t>Java, Sumatra, Borneo) the Philippines, Papua New Guinea</a:t>
            </a:r>
            <a:endParaRPr lang="en-US" b="1" dirty="0"/>
          </a:p>
        </p:txBody>
      </p:sp>
      <p:sp>
        <p:nvSpPr>
          <p:cNvPr id="6" name="Teardrop 5"/>
          <p:cNvSpPr/>
          <p:nvPr/>
        </p:nvSpPr>
        <p:spPr>
          <a:xfrm rot="5400000">
            <a:off x="6735905" y="3879827"/>
            <a:ext cx="1076578" cy="1130982"/>
          </a:xfrm>
          <a:prstGeom prst="teardrop">
            <a:avLst>
              <a:gd name="adj" fmla="val 125647"/>
            </a:avLst>
          </a:prstGeom>
          <a:gradFill flip="none" rotWithShape="1">
            <a:gsLst>
              <a:gs pos="0">
                <a:schemeClr val="accent1">
                  <a:tint val="90000"/>
                  <a:shade val="100000"/>
                  <a:satMod val="150000"/>
                  <a:alpha val="50000"/>
                </a:schemeClr>
              </a:gs>
              <a:gs pos="33000">
                <a:schemeClr val="accent1">
                  <a:tint val="90000"/>
                  <a:shade val="100000"/>
                  <a:satMod val="130000"/>
                  <a:alpha val="50000"/>
                </a:schemeClr>
              </a:gs>
              <a:gs pos="67000">
                <a:schemeClr val="accent1">
                  <a:shade val="70000"/>
                  <a:satMod val="135000"/>
                  <a:alpha val="50000"/>
                </a:schemeClr>
              </a:gs>
              <a:gs pos="100000">
                <a:schemeClr val="accent1">
                  <a:shade val="50000"/>
                  <a:satMod val="135000"/>
                  <a:alpha val="50000"/>
                </a:schemeClr>
              </a:gs>
            </a:gsLst>
            <a:lin ang="13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2907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04539" cy="886968"/>
          </a:xfrm>
        </p:spPr>
        <p:txBody>
          <a:bodyPr/>
          <a:lstStyle/>
          <a:p>
            <a:r>
              <a:rPr lang="en-US" dirty="0" smtClean="0"/>
              <a:t>THE WORLD’S INHABITANTS ARE CLUSTED IN FOUR REGIONS.</a:t>
            </a:r>
            <a:endParaRPr lang="en-US" dirty="0"/>
          </a:p>
        </p:txBody>
      </p:sp>
      <p:pic>
        <p:nvPicPr>
          <p:cNvPr id="4" name="Content Placeholder 3" descr="TCL_10e_Figure_02_02_L.jp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3963" t="-13202" r="-3963"/>
          <a:stretch/>
        </p:blipFill>
        <p:spPr>
          <a:xfrm>
            <a:off x="0" y="1572768"/>
            <a:ext cx="9144000" cy="5285231"/>
          </a:xfrm>
        </p:spPr>
      </p:pic>
      <p:sp>
        <p:nvSpPr>
          <p:cNvPr id="3" name="TextBox 2"/>
          <p:cNvSpPr txBox="1"/>
          <p:nvPr/>
        </p:nvSpPr>
        <p:spPr>
          <a:xfrm>
            <a:off x="5647864" y="926437"/>
            <a:ext cx="349613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smtClean="0"/>
              <a:t>EUROPE:  England, Germany, Belgium</a:t>
            </a:r>
            <a:endParaRPr lang="en-US" b="1" dirty="0"/>
          </a:p>
        </p:txBody>
      </p:sp>
      <p:sp>
        <p:nvSpPr>
          <p:cNvPr id="8" name="Freeform 7"/>
          <p:cNvSpPr/>
          <p:nvPr/>
        </p:nvSpPr>
        <p:spPr>
          <a:xfrm>
            <a:off x="4306306" y="2788759"/>
            <a:ext cx="1546249" cy="855956"/>
          </a:xfrm>
          <a:custGeom>
            <a:avLst/>
            <a:gdLst>
              <a:gd name="connsiteX0" fmla="*/ 828136 w 1546249"/>
              <a:gd name="connsiteY0" fmla="*/ 55223 h 855956"/>
              <a:gd name="connsiteX1" fmla="*/ 828136 w 1546249"/>
              <a:gd name="connsiteY1" fmla="*/ 55223 h 855956"/>
              <a:gd name="connsiteX2" fmla="*/ 607300 w 1546249"/>
              <a:gd name="connsiteY2" fmla="*/ 303726 h 855956"/>
              <a:gd name="connsiteX3" fmla="*/ 524486 w 1546249"/>
              <a:gd name="connsiteY3" fmla="*/ 331338 h 855956"/>
              <a:gd name="connsiteX4" fmla="*/ 414068 w 1546249"/>
              <a:gd name="connsiteY4" fmla="*/ 303726 h 855956"/>
              <a:gd name="connsiteX5" fmla="*/ 220837 w 1546249"/>
              <a:gd name="connsiteY5" fmla="*/ 110446 h 855956"/>
              <a:gd name="connsiteX6" fmla="*/ 110419 w 1546249"/>
              <a:gd name="connsiteY6" fmla="*/ 138057 h 855956"/>
              <a:gd name="connsiteX7" fmla="*/ 0 w 1546249"/>
              <a:gd name="connsiteY7" fmla="*/ 276115 h 855956"/>
              <a:gd name="connsiteX8" fmla="*/ 27605 w 1546249"/>
              <a:gd name="connsiteY8" fmla="*/ 745510 h 855956"/>
              <a:gd name="connsiteX9" fmla="*/ 55209 w 1546249"/>
              <a:gd name="connsiteY9" fmla="*/ 828344 h 855956"/>
              <a:gd name="connsiteX10" fmla="*/ 138023 w 1546249"/>
              <a:gd name="connsiteY10" fmla="*/ 855956 h 855956"/>
              <a:gd name="connsiteX11" fmla="*/ 386464 w 1546249"/>
              <a:gd name="connsiteY11" fmla="*/ 773121 h 855956"/>
              <a:gd name="connsiteX12" fmla="*/ 552091 w 1546249"/>
              <a:gd name="connsiteY12" fmla="*/ 662675 h 855956"/>
              <a:gd name="connsiteX13" fmla="*/ 634905 w 1546249"/>
              <a:gd name="connsiteY13" fmla="*/ 607452 h 855956"/>
              <a:gd name="connsiteX14" fmla="*/ 800532 w 1546249"/>
              <a:gd name="connsiteY14" fmla="*/ 552229 h 855956"/>
              <a:gd name="connsiteX15" fmla="*/ 883345 w 1546249"/>
              <a:gd name="connsiteY15" fmla="*/ 497006 h 855956"/>
              <a:gd name="connsiteX16" fmla="*/ 1159391 w 1546249"/>
              <a:gd name="connsiteY16" fmla="*/ 441784 h 855956"/>
              <a:gd name="connsiteX17" fmla="*/ 1435436 w 1546249"/>
              <a:gd name="connsiteY17" fmla="*/ 358949 h 855956"/>
              <a:gd name="connsiteX18" fmla="*/ 1518249 w 1546249"/>
              <a:gd name="connsiteY18" fmla="*/ 303726 h 855956"/>
              <a:gd name="connsiteX19" fmla="*/ 1545854 w 1546249"/>
              <a:gd name="connsiteY19" fmla="*/ 220892 h 855956"/>
              <a:gd name="connsiteX20" fmla="*/ 1407831 w 1546249"/>
              <a:gd name="connsiteY20" fmla="*/ 27611 h 855956"/>
              <a:gd name="connsiteX21" fmla="*/ 1325018 w 1546249"/>
              <a:gd name="connsiteY21" fmla="*/ 0 h 855956"/>
              <a:gd name="connsiteX22" fmla="*/ 1186995 w 1546249"/>
              <a:gd name="connsiteY22" fmla="*/ 110446 h 855956"/>
              <a:gd name="connsiteX23" fmla="*/ 1104182 w 1546249"/>
              <a:gd name="connsiteY23" fmla="*/ 138057 h 855956"/>
              <a:gd name="connsiteX24" fmla="*/ 966159 w 1546249"/>
              <a:gd name="connsiteY24" fmla="*/ 193280 h 855956"/>
              <a:gd name="connsiteX25" fmla="*/ 552091 w 1546249"/>
              <a:gd name="connsiteY25" fmla="*/ 165669 h 855956"/>
              <a:gd name="connsiteX26" fmla="*/ 524486 w 1546249"/>
              <a:gd name="connsiteY26" fmla="*/ 82834 h 855956"/>
              <a:gd name="connsiteX27" fmla="*/ 634905 w 1546249"/>
              <a:gd name="connsiteY27" fmla="*/ 414172 h 855956"/>
              <a:gd name="connsiteX28" fmla="*/ 634905 w 1546249"/>
              <a:gd name="connsiteY28" fmla="*/ 414172 h 85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46249" h="855956">
                <a:moveTo>
                  <a:pt x="828136" y="55223"/>
                </a:moveTo>
                <a:lnTo>
                  <a:pt x="828136" y="55223"/>
                </a:lnTo>
                <a:cubicBezTo>
                  <a:pt x="736527" y="183509"/>
                  <a:pt x="728448" y="243137"/>
                  <a:pt x="607300" y="303726"/>
                </a:cubicBezTo>
                <a:cubicBezTo>
                  <a:pt x="581275" y="316742"/>
                  <a:pt x="552091" y="322134"/>
                  <a:pt x="524486" y="331338"/>
                </a:cubicBezTo>
                <a:cubicBezTo>
                  <a:pt x="487680" y="322134"/>
                  <a:pt x="442617" y="328713"/>
                  <a:pt x="414068" y="303726"/>
                </a:cubicBezTo>
                <a:cubicBezTo>
                  <a:pt x="141488" y="65158"/>
                  <a:pt x="430633" y="180395"/>
                  <a:pt x="220837" y="110446"/>
                </a:cubicBezTo>
                <a:cubicBezTo>
                  <a:pt x="184031" y="119650"/>
                  <a:pt x="144351" y="121087"/>
                  <a:pt x="110419" y="138057"/>
                </a:cubicBezTo>
                <a:cubicBezTo>
                  <a:pt x="71082" y="157730"/>
                  <a:pt x="19502" y="246855"/>
                  <a:pt x="0" y="276115"/>
                </a:cubicBezTo>
                <a:cubicBezTo>
                  <a:pt x="9202" y="432580"/>
                  <a:pt x="12013" y="589552"/>
                  <a:pt x="27605" y="745510"/>
                </a:cubicBezTo>
                <a:cubicBezTo>
                  <a:pt x="30500" y="774470"/>
                  <a:pt x="34632" y="807762"/>
                  <a:pt x="55209" y="828344"/>
                </a:cubicBezTo>
                <a:cubicBezTo>
                  <a:pt x="75782" y="848922"/>
                  <a:pt x="110418" y="846752"/>
                  <a:pt x="138023" y="855956"/>
                </a:cubicBezTo>
                <a:cubicBezTo>
                  <a:pt x="272965" y="828960"/>
                  <a:pt x="272178" y="841710"/>
                  <a:pt x="386464" y="773121"/>
                </a:cubicBezTo>
                <a:cubicBezTo>
                  <a:pt x="443362" y="738974"/>
                  <a:pt x="496882" y="699490"/>
                  <a:pt x="552091" y="662675"/>
                </a:cubicBezTo>
                <a:cubicBezTo>
                  <a:pt x="579696" y="644267"/>
                  <a:pt x="603429" y="617947"/>
                  <a:pt x="634905" y="607452"/>
                </a:cubicBezTo>
                <a:lnTo>
                  <a:pt x="800532" y="552229"/>
                </a:lnTo>
                <a:cubicBezTo>
                  <a:pt x="828136" y="533821"/>
                  <a:pt x="852850" y="510079"/>
                  <a:pt x="883345" y="497006"/>
                </a:cubicBezTo>
                <a:cubicBezTo>
                  <a:pt x="939448" y="472956"/>
                  <a:pt x="1116577" y="450349"/>
                  <a:pt x="1159391" y="441784"/>
                </a:cubicBezTo>
                <a:cubicBezTo>
                  <a:pt x="1214502" y="430759"/>
                  <a:pt x="1405260" y="379072"/>
                  <a:pt x="1435436" y="358949"/>
                </a:cubicBezTo>
                <a:lnTo>
                  <a:pt x="1518249" y="303726"/>
                </a:lnTo>
                <a:cubicBezTo>
                  <a:pt x="1527451" y="276115"/>
                  <a:pt x="1549463" y="249772"/>
                  <a:pt x="1545854" y="220892"/>
                </a:cubicBezTo>
                <a:cubicBezTo>
                  <a:pt x="1531964" y="109744"/>
                  <a:pt x="1495972" y="71693"/>
                  <a:pt x="1407831" y="27611"/>
                </a:cubicBezTo>
                <a:cubicBezTo>
                  <a:pt x="1381806" y="14595"/>
                  <a:pt x="1352622" y="9204"/>
                  <a:pt x="1325018" y="0"/>
                </a:cubicBezTo>
                <a:cubicBezTo>
                  <a:pt x="1116877" y="69396"/>
                  <a:pt x="1365361" y="-32284"/>
                  <a:pt x="1186995" y="110446"/>
                </a:cubicBezTo>
                <a:cubicBezTo>
                  <a:pt x="1164275" y="128626"/>
                  <a:pt x="1131427" y="127838"/>
                  <a:pt x="1104182" y="138057"/>
                </a:cubicBezTo>
                <a:cubicBezTo>
                  <a:pt x="1057785" y="155460"/>
                  <a:pt x="1012167" y="174872"/>
                  <a:pt x="966159" y="193280"/>
                </a:cubicBezTo>
                <a:cubicBezTo>
                  <a:pt x="828136" y="184076"/>
                  <a:pt x="686288" y="199227"/>
                  <a:pt x="552091" y="165669"/>
                </a:cubicBezTo>
                <a:cubicBezTo>
                  <a:pt x="523856" y="158608"/>
                  <a:pt x="524486" y="82834"/>
                  <a:pt x="524486" y="82834"/>
                </a:cubicBezTo>
                <a:lnTo>
                  <a:pt x="634905" y="414172"/>
                </a:lnTo>
                <a:lnTo>
                  <a:pt x="634905" y="414172"/>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9746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04539" cy="886968"/>
          </a:xfrm>
        </p:spPr>
        <p:txBody>
          <a:bodyPr/>
          <a:lstStyle/>
          <a:p>
            <a:r>
              <a:rPr lang="en-US" dirty="0" smtClean="0"/>
              <a:t>TWO ADDITIONAL CLUSTERS</a:t>
            </a:r>
            <a:endParaRPr lang="en-US" dirty="0"/>
          </a:p>
        </p:txBody>
      </p:sp>
      <p:pic>
        <p:nvPicPr>
          <p:cNvPr id="4" name="Content Placeholder 3" descr="TCL_10e_Figure_02_02_L.jp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3963" t="-13202" r="-3963"/>
          <a:stretch/>
        </p:blipFill>
        <p:spPr>
          <a:xfrm>
            <a:off x="0" y="1572768"/>
            <a:ext cx="9144000" cy="5285231"/>
          </a:xfrm>
        </p:spPr>
      </p:pic>
      <p:sp>
        <p:nvSpPr>
          <p:cNvPr id="3" name="TextBox 2"/>
          <p:cNvSpPr txBox="1"/>
          <p:nvPr/>
        </p:nvSpPr>
        <p:spPr>
          <a:xfrm>
            <a:off x="5647864" y="243239"/>
            <a:ext cx="3496136"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smtClean="0"/>
              <a:t>Northeastern US / SE Canada:  Boston to New Port News, VA, to the Great Lakes and Chicago</a:t>
            </a:r>
          </a:p>
          <a:p>
            <a:r>
              <a:rPr lang="en-US" b="1" dirty="0" smtClean="0"/>
              <a:t> </a:t>
            </a:r>
            <a:endParaRPr lang="en-US" b="1" dirty="0"/>
          </a:p>
        </p:txBody>
      </p:sp>
      <p:sp>
        <p:nvSpPr>
          <p:cNvPr id="5" name="Oval 4"/>
          <p:cNvSpPr/>
          <p:nvPr/>
        </p:nvSpPr>
        <p:spPr>
          <a:xfrm>
            <a:off x="2342444" y="3217333"/>
            <a:ext cx="790223" cy="846667"/>
          </a:xfrm>
          <a:prstGeom prst="ellipse">
            <a:avLst/>
          </a:prstGeom>
          <a:gradFill flip="none" rotWithShape="1">
            <a:gsLst>
              <a:gs pos="0">
                <a:schemeClr val="accent1">
                  <a:tint val="90000"/>
                  <a:shade val="100000"/>
                  <a:satMod val="150000"/>
                  <a:alpha val="56000"/>
                </a:schemeClr>
              </a:gs>
              <a:gs pos="33000">
                <a:schemeClr val="accent1">
                  <a:tint val="90000"/>
                  <a:shade val="100000"/>
                  <a:satMod val="130000"/>
                  <a:alpha val="56000"/>
                </a:schemeClr>
              </a:gs>
              <a:gs pos="67000">
                <a:schemeClr val="accent1">
                  <a:shade val="70000"/>
                  <a:satMod val="135000"/>
                  <a:alpha val="56000"/>
                </a:schemeClr>
              </a:gs>
              <a:gs pos="100000">
                <a:schemeClr val="accent1">
                  <a:shade val="50000"/>
                  <a:satMod val="135000"/>
                  <a:alpha val="56000"/>
                </a:schemeClr>
              </a:gs>
            </a:gsLst>
            <a:lin ang="13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8379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04539" cy="886968"/>
          </a:xfrm>
        </p:spPr>
        <p:txBody>
          <a:bodyPr/>
          <a:lstStyle/>
          <a:p>
            <a:r>
              <a:rPr lang="en-US" dirty="0" smtClean="0"/>
              <a:t>TWO ADDITIONAL CLUSTERS</a:t>
            </a:r>
            <a:endParaRPr lang="en-US" dirty="0"/>
          </a:p>
        </p:txBody>
      </p:sp>
      <p:pic>
        <p:nvPicPr>
          <p:cNvPr id="4" name="Content Placeholder 3" descr="TCL_10e_Figure_02_02_L.jp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3963" t="-13202" r="-3963"/>
          <a:stretch/>
        </p:blipFill>
        <p:spPr>
          <a:xfrm>
            <a:off x="0" y="1572768"/>
            <a:ext cx="9144000" cy="5285231"/>
          </a:xfrm>
        </p:spPr>
      </p:pic>
      <p:sp>
        <p:nvSpPr>
          <p:cNvPr id="3" name="TextBox 2"/>
          <p:cNvSpPr txBox="1"/>
          <p:nvPr/>
        </p:nvSpPr>
        <p:spPr>
          <a:xfrm>
            <a:off x="5647864" y="243239"/>
            <a:ext cx="3496136"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smtClean="0"/>
              <a:t>Western Africa:  Nigeria, Togo, Benin. Ghana</a:t>
            </a:r>
          </a:p>
          <a:p>
            <a:r>
              <a:rPr lang="en-US" b="1" dirty="0" smtClean="0"/>
              <a:t> </a:t>
            </a:r>
            <a:endParaRPr lang="en-US" b="1" dirty="0"/>
          </a:p>
        </p:txBody>
      </p:sp>
      <p:sp>
        <p:nvSpPr>
          <p:cNvPr id="5" name="Oval 4"/>
          <p:cNvSpPr/>
          <p:nvPr/>
        </p:nvSpPr>
        <p:spPr>
          <a:xfrm>
            <a:off x="4261555" y="4064000"/>
            <a:ext cx="790223" cy="846667"/>
          </a:xfrm>
          <a:prstGeom prst="ellipse">
            <a:avLst/>
          </a:prstGeom>
          <a:gradFill flip="none" rotWithShape="1">
            <a:gsLst>
              <a:gs pos="0">
                <a:schemeClr val="accent1">
                  <a:tint val="90000"/>
                  <a:shade val="100000"/>
                  <a:satMod val="150000"/>
                  <a:alpha val="56000"/>
                </a:schemeClr>
              </a:gs>
              <a:gs pos="33000">
                <a:schemeClr val="accent1">
                  <a:tint val="90000"/>
                  <a:shade val="100000"/>
                  <a:satMod val="130000"/>
                  <a:alpha val="56000"/>
                </a:schemeClr>
              </a:gs>
              <a:gs pos="67000">
                <a:schemeClr val="accent1">
                  <a:shade val="70000"/>
                  <a:satMod val="135000"/>
                  <a:alpha val="56000"/>
                </a:schemeClr>
              </a:gs>
              <a:gs pos="100000">
                <a:schemeClr val="accent1">
                  <a:shade val="50000"/>
                  <a:satMod val="135000"/>
                  <a:alpha val="56000"/>
                </a:schemeClr>
              </a:gs>
            </a:gsLst>
            <a:lin ang="13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91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67" y="685800"/>
            <a:ext cx="8038571" cy="886968"/>
          </a:xfrm>
        </p:spPr>
        <p:txBody>
          <a:bodyPr/>
          <a:lstStyle/>
          <a:p>
            <a:r>
              <a:rPr lang="en-US" dirty="0" smtClean="0"/>
              <a:t>Why is it important to know where areas of large population density are located?</a:t>
            </a:r>
            <a:endParaRPr lang="en-US" dirty="0"/>
          </a:p>
        </p:txBody>
      </p:sp>
      <p:pic>
        <p:nvPicPr>
          <p:cNvPr id="4" name="Content Placeholder 3" descr="TCL_10e_Figure_02_01_L.jpg"/>
          <p:cNvPicPr>
            <a:picLocks noGrp="1" noChangeAspect="1"/>
          </p:cNvPicPr>
          <p:nvPr>
            <p:ph idx="1"/>
          </p:nvPr>
        </p:nvPicPr>
        <p:blipFill>
          <a:blip r:embed="rId3" cstate="email">
            <a:extLst>
              <a:ext uri="{28A0092B-C50C-407E-A947-70E740481C1C}">
                <a14:useLocalDpi xmlns:a14="http://schemas.microsoft.com/office/drawing/2010/main" val="0"/>
              </a:ext>
            </a:extLst>
          </a:blip>
          <a:srcRect l="4427" r="4427"/>
          <a:stretch>
            <a:fillRect/>
          </a:stretch>
        </p:blipFill>
        <p:spPr>
          <a:xfrm>
            <a:off x="1947863" y="2020888"/>
            <a:ext cx="7196137" cy="4105275"/>
          </a:xfrm>
        </p:spPr>
      </p:pic>
    </p:spTree>
    <p:extLst>
      <p:ext uri="{BB962C8B-B14F-4D97-AF65-F5344CB8AC3E}">
        <p14:creationId xmlns:p14="http://schemas.microsoft.com/office/powerpoint/2010/main" val="390329418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66</TotalTime>
  <Words>353</Words>
  <Application>Microsoft Office PowerPoint</Application>
  <PresentationFormat>On-screen Show (4:3)</PresentationFormat>
  <Paragraphs>38</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Inspiration</vt:lpstr>
      <vt:lpstr>POPULATION AGGLOMERATIONS</vt:lpstr>
      <vt:lpstr>THE WORLD’S INHABITANTS ARE CLUSTED IN FOUR REGIONS.</vt:lpstr>
      <vt:lpstr>THE WORLD’S INHABITANTS ARE CLUSTED IN FOUR REGIONS.</vt:lpstr>
      <vt:lpstr>THE WORLD’S INHABITANTS ARE CLUSTED IN FOUR REGIONS.</vt:lpstr>
      <vt:lpstr>THE WORLD’S INHABITANTS ARE CLUSTED IN FOUR REGIONS.</vt:lpstr>
      <vt:lpstr>THE WORLD’S INHABITANTS ARE CLUSTED IN FOUR REGIONS.</vt:lpstr>
      <vt:lpstr>TWO ADDITIONAL CLUSTERS</vt:lpstr>
      <vt:lpstr>TWO ADDITIONAL CLUSTERS</vt:lpstr>
      <vt:lpstr>Why is it important to know where areas of large population density are located?</vt:lpstr>
      <vt:lpstr>Why is it important to know where areas of low population density are located?</vt:lpstr>
      <vt:lpstr>DO NUMBER 1 ON THE BACK</vt:lpstr>
      <vt:lpstr>ARITHMETIC DENSITY – (Pop density)  Misleading measure of distribution of people because the total number of people divided by the total land area  See Egypt example  75 people per square km, but most people live by the Nile.</vt:lpstr>
      <vt:lpstr>PHYSIOLOGICAL DENSITY – More useful measure because it is the number of people supported by a unit of area of arable land.  Physiological density of Egypt is 2,580 people per square km.  This shows pressure on the agricultural land.</vt:lpstr>
      <vt:lpstr>AGRICULTURAL DENSITY – Ratio of the number of farmers to the amount of agricultural land.  Countries like the US and Canada have a much lower agricultural density than an LDC like India or Bangladesh</vt:lpstr>
      <vt:lpstr>THE WORLD’S INHABITANTS ARE CLUSTED IN FOUR REGIONS.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AGGLOMERATIONS</dc:title>
  <dc:creator>Douglas County School District RE-1</dc:creator>
  <cp:lastModifiedBy>Kristin Kerr Gannon</cp:lastModifiedBy>
  <cp:revision>12</cp:revision>
  <dcterms:created xsi:type="dcterms:W3CDTF">2012-09-07T13:31:26Z</dcterms:created>
  <dcterms:modified xsi:type="dcterms:W3CDTF">2015-01-20T00:38:29Z</dcterms:modified>
</cp:coreProperties>
</file>