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0" r:id="rId4"/>
    <p:sldId id="263" r:id="rId5"/>
    <p:sldId id="262" r:id="rId6"/>
    <p:sldId id="258" r:id="rId7"/>
    <p:sldId id="266" r:id="rId8"/>
    <p:sldId id="265" r:id="rId9"/>
    <p:sldId id="259" r:id="rId10"/>
    <p:sldId id="260" r:id="rId11"/>
    <p:sldId id="269" r:id="rId12"/>
    <p:sldId id="268" r:id="rId13"/>
    <p:sldId id="261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B670-3B72-467D-B16D-2CB3C9542FF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0402-EE63-44CD-A2F3-D32EB0D0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8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5067-B960-4889-9422-5F58D09194EC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D78C-A7CE-4589-87B4-3741F401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swKBi6hHHMA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QPEIjhBdII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Cartography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Basics of Maps, Map Making and Location</a:t>
            </a:r>
            <a:endParaRPr lang="en-US" dirty="0"/>
          </a:p>
        </p:txBody>
      </p:sp>
      <p:pic>
        <p:nvPicPr>
          <p:cNvPr id="1027" name="Picture 3" descr="C:\Users\matt.dicarlo\AppData\Local\Microsoft\Windows\Temporary Internet Files\Content.IE5\0TN4GWVZ\MP9004426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797"/>
            <a:ext cx="2448732" cy="29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tt.dicarlo\AppData\Local\Microsoft\Windows\Temporary Internet Files\Content.IE5\VOU66O90\MP9003827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797"/>
            <a:ext cx="23622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tt.dicarlo\AppData\Local\Microsoft\Windows\Temporary Internet Files\Content.IE5\18T4BPZY\MP9004434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895600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tt.dicarlo\AppData\Local\Microsoft\Windows\Temporary Internet Files\Content.IE5\0TN4GWVZ\MP90044238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58585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Latitude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4953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Latitude...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700" dirty="0" smtClean="0"/>
              <a:t>is </a:t>
            </a:r>
            <a:r>
              <a:rPr lang="en-US" sz="1700" b="1" dirty="0" smtClean="0"/>
              <a:t>measured</a:t>
            </a:r>
            <a:r>
              <a:rPr lang="en-US" sz="1700" dirty="0" smtClean="0"/>
              <a:t> North and South of the Equator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lines </a:t>
            </a:r>
            <a:r>
              <a:rPr lang="en-US" sz="1700" b="1" dirty="0" smtClean="0"/>
              <a:t>run</a:t>
            </a:r>
            <a:r>
              <a:rPr lang="en-US" sz="1700" dirty="0" smtClean="0"/>
              <a:t> East - West on the globe/map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/>
              <a:t>l</a:t>
            </a:r>
            <a:r>
              <a:rPr lang="en-US" sz="1700" dirty="0" smtClean="0"/>
              <a:t>ines are </a:t>
            </a:r>
            <a:r>
              <a:rPr lang="en-US" sz="1700" b="1" dirty="0" smtClean="0"/>
              <a:t>parallel</a:t>
            </a:r>
            <a:r>
              <a:rPr lang="en-US" sz="1700" dirty="0" smtClean="0"/>
              <a:t> to one another (never intersect)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Lines are </a:t>
            </a:r>
            <a:r>
              <a:rPr lang="en-US" sz="1700" b="1" dirty="0" smtClean="0"/>
              <a:t>NOT</a:t>
            </a:r>
            <a:r>
              <a:rPr lang="en-US" sz="1700" dirty="0" smtClean="0"/>
              <a:t> equal in length </a:t>
            </a:r>
          </a:p>
          <a:p>
            <a:pPr marL="742950" lvl="1" indent="-285750">
              <a:buFont typeface="Wingdings"/>
              <a:buChar char="Ø"/>
            </a:pPr>
            <a:r>
              <a:rPr lang="en-US" sz="1700" dirty="0" smtClean="0"/>
              <a:t>Biggest @ Equator &amp; Smallest @ N/S Poles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There are 90 latitude lines in each hemisphere</a:t>
            </a:r>
          </a:p>
          <a:p>
            <a:pPr marL="742950" lvl="1" indent="-285750">
              <a:buFont typeface="Wingdings"/>
              <a:buChar char="Ø"/>
            </a:pPr>
            <a:r>
              <a:rPr lang="en-US" sz="1700" dirty="0" smtClean="0"/>
              <a:t>180 Total lines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833137"/>
            <a:ext cx="28176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Important Lines of </a:t>
            </a:r>
            <a:r>
              <a:rPr lang="en-US" b="1" dirty="0" smtClean="0"/>
              <a:t>Latitude</a:t>
            </a:r>
          </a:p>
          <a:p>
            <a:r>
              <a:rPr lang="en-US" dirty="0" smtClean="0"/>
              <a:t>0° = Equator</a:t>
            </a:r>
          </a:p>
          <a:p>
            <a:r>
              <a:rPr lang="en-US" dirty="0" smtClean="0"/>
              <a:t>90°N = North Pole</a:t>
            </a:r>
          </a:p>
          <a:p>
            <a:r>
              <a:rPr lang="en-US" dirty="0" smtClean="0"/>
              <a:t>90°S  = South Pole</a:t>
            </a:r>
          </a:p>
          <a:p>
            <a:r>
              <a:rPr lang="en-US" dirty="0" smtClean="0"/>
              <a:t>23.5°N = Tropic of Cancer</a:t>
            </a:r>
          </a:p>
          <a:p>
            <a:r>
              <a:rPr lang="en-US" dirty="0" smtClean="0"/>
              <a:t>23.5°S = Tropic of Capricorn</a:t>
            </a:r>
          </a:p>
          <a:p>
            <a:r>
              <a:rPr lang="en-US" dirty="0" smtClean="0"/>
              <a:t>66.5°N = Arctic Circle</a:t>
            </a:r>
          </a:p>
          <a:p>
            <a:r>
              <a:rPr lang="en-US" dirty="0" smtClean="0"/>
              <a:t>66.5°S = Antarctic 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5791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Longitude...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700" dirty="0" smtClean="0"/>
              <a:t>is </a:t>
            </a:r>
            <a:r>
              <a:rPr lang="en-US" sz="1700" b="1" dirty="0" smtClean="0"/>
              <a:t>measured</a:t>
            </a:r>
            <a:r>
              <a:rPr lang="en-US" sz="1700" dirty="0" smtClean="0"/>
              <a:t> East and West of the Prime Meridian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lines </a:t>
            </a:r>
            <a:r>
              <a:rPr lang="en-US" sz="1700" b="1" dirty="0" smtClean="0"/>
              <a:t>run</a:t>
            </a:r>
            <a:r>
              <a:rPr lang="en-US" sz="1700" dirty="0" smtClean="0"/>
              <a:t> North - South on the globe/map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/>
              <a:t>l</a:t>
            </a:r>
            <a:r>
              <a:rPr lang="en-US" sz="1700" dirty="0" smtClean="0"/>
              <a:t>ines are </a:t>
            </a:r>
            <a:r>
              <a:rPr lang="en-US" sz="1700" b="1" dirty="0" smtClean="0"/>
              <a:t>equidistant</a:t>
            </a:r>
            <a:r>
              <a:rPr lang="en-US" sz="1700" dirty="0" smtClean="0"/>
              <a:t> to one another (intersect @ the Poles)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Lines are equal in length (all = to Equator length)</a:t>
            </a:r>
          </a:p>
          <a:p>
            <a:pPr marL="285750" indent="-285750">
              <a:buFont typeface="Wingdings"/>
              <a:buChar char="Ø"/>
            </a:pPr>
            <a:r>
              <a:rPr lang="en-US" sz="1700" dirty="0" smtClean="0"/>
              <a:t>There are 180 longitude lines in each hemisphere</a:t>
            </a:r>
          </a:p>
          <a:p>
            <a:pPr marL="742950" lvl="1" indent="-285750">
              <a:buFont typeface="Wingdings"/>
              <a:buChar char="Ø"/>
            </a:pPr>
            <a:r>
              <a:rPr lang="en-US" sz="1700" dirty="0" smtClean="0"/>
              <a:t>360 Total lines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833137"/>
            <a:ext cx="419717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Important Lines of </a:t>
            </a:r>
            <a:r>
              <a:rPr lang="en-US" b="1" dirty="0" smtClean="0"/>
              <a:t>Longitude</a:t>
            </a:r>
          </a:p>
          <a:p>
            <a:r>
              <a:rPr lang="en-US" dirty="0" smtClean="0"/>
              <a:t>0° = Prime Meridian – Greenwich Meridian</a:t>
            </a:r>
          </a:p>
          <a:p>
            <a:r>
              <a:rPr lang="en-US" dirty="0" smtClean="0"/>
              <a:t>180° = International Date Line</a:t>
            </a:r>
          </a:p>
          <a:p>
            <a:r>
              <a:rPr lang="en-US" dirty="0" smtClean="0"/>
              <a:t>       - Is not an exact Meridian because </a:t>
            </a:r>
          </a:p>
          <a:p>
            <a:r>
              <a:rPr lang="en-US" dirty="0" smtClean="0"/>
              <a:t>          it jogs around countries</a:t>
            </a:r>
          </a:p>
          <a:p>
            <a:r>
              <a:rPr lang="en-US" dirty="0" smtClean="0"/>
              <a:t>     -When you cross it you change the date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304800" y="5943600"/>
            <a:ext cx="7130168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Youtube</a:t>
            </a:r>
            <a:r>
              <a:rPr lang="en-US" sz="2400" dirty="0" smtClean="0"/>
              <a:t> review!</a:t>
            </a:r>
            <a:r>
              <a:rPr lang="en-US" dirty="0" smtClean="0"/>
              <a:t>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www.youtube.com/watch?v=swKBi6hHHMA&amp;safety_mode=true&amp;persist_safety_mode=1&amp;safe=active</a:t>
            </a:r>
            <a:endParaRPr lang="en-US" sz="11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nwic.edu/tenrm/spring2002/landgeol/lab1_files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64" y="2895600"/>
            <a:ext cx="4659136" cy="34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2667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at....?</a:t>
            </a:r>
          </a:p>
          <a:p>
            <a:pPr marL="0" indent="0">
              <a:buNone/>
            </a:pPr>
            <a:r>
              <a:rPr lang="en-US" dirty="0" smtClean="0"/>
              <a:t>23° N, 72° E =</a:t>
            </a:r>
          </a:p>
          <a:p>
            <a:pPr marL="0" indent="0">
              <a:buNone/>
            </a:pPr>
            <a:r>
              <a:rPr lang="en-US" dirty="0" smtClean="0"/>
              <a:t>58° N</a:t>
            </a:r>
            <a:r>
              <a:rPr lang="en-US" dirty="0"/>
              <a:t>, </a:t>
            </a:r>
            <a:r>
              <a:rPr lang="en-US" dirty="0" smtClean="0"/>
              <a:t>30° E =</a:t>
            </a:r>
          </a:p>
          <a:p>
            <a:pPr marL="0" indent="0">
              <a:buNone/>
            </a:pPr>
            <a:r>
              <a:rPr lang="en-US" dirty="0" smtClean="0"/>
              <a:t>4° S, 105° E =</a:t>
            </a:r>
          </a:p>
          <a:p>
            <a:pPr marL="0" indent="0">
              <a:buNone/>
            </a:pPr>
            <a:r>
              <a:rPr lang="en-US" dirty="0" smtClean="0"/>
              <a:t>30° N, 81° W =</a:t>
            </a:r>
          </a:p>
          <a:p>
            <a:pPr marL="0" indent="0">
              <a:buNone/>
            </a:pPr>
            <a:r>
              <a:rPr lang="en-US" dirty="0" smtClean="0"/>
              <a:t>25° S, 57° W =</a:t>
            </a:r>
          </a:p>
          <a:p>
            <a:pPr marL="0" indent="0">
              <a:buNone/>
            </a:pPr>
            <a:r>
              <a:rPr lang="en-US" dirty="0" smtClean="0"/>
              <a:t>69° </a:t>
            </a:r>
            <a:r>
              <a:rPr lang="en-US" dirty="0"/>
              <a:t>N</a:t>
            </a:r>
            <a:r>
              <a:rPr lang="en-US" dirty="0" smtClean="0"/>
              <a:t>, 30° W =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12954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Ahmadabad, India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St. Petersburg, Russia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Palembang, Indonesia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Jacksonville, Florida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Asuncion, Paraguay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Mt. Gunnbjorn, Greenland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57845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</a:t>
            </a:r>
            <a:r>
              <a:rPr lang="en-US" dirty="0" smtClean="0"/>
              <a:t>Earth – Miracle?</a:t>
            </a:r>
            <a:endParaRPr lang="en-US" dirty="0"/>
          </a:p>
          <a:p>
            <a:r>
              <a:rPr lang="en-US" dirty="0"/>
              <a:t>47.110579, </a:t>
            </a:r>
            <a:r>
              <a:rPr lang="en-US" dirty="0" smtClean="0"/>
              <a:t> 9.227568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Topography – </a:t>
            </a:r>
            <a:r>
              <a:rPr lang="en-US" dirty="0" err="1"/>
              <a:t>topo</a:t>
            </a:r>
            <a:r>
              <a:rPr lang="en-US" dirty="0"/>
              <a:t> – “place" + </a:t>
            </a:r>
            <a:r>
              <a:rPr lang="en-US" dirty="0" err="1"/>
              <a:t>graphia</a:t>
            </a:r>
            <a:r>
              <a:rPr lang="en-US" dirty="0"/>
              <a:t> - "writing" a place’s signature or mark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variation of the earth’s surface showing natural features such as rivers, canyons, lakes, and most importantly, variations in ground elevations. Relief and </a:t>
            </a:r>
            <a:r>
              <a:rPr lang="en-US" dirty="0" smtClean="0"/>
              <a:t>terrain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Shows </a:t>
            </a:r>
            <a:r>
              <a:rPr lang="en-US" dirty="0"/>
              <a:t>the contour of the land from plains and rolling hills to steep canyons and mountains</a:t>
            </a:r>
          </a:p>
          <a:p>
            <a:pPr lvl="1"/>
            <a:r>
              <a:rPr lang="en-US" dirty="0" smtClean="0"/>
              <a:t>Lines </a:t>
            </a:r>
            <a:r>
              <a:rPr lang="en-US" dirty="0"/>
              <a:t>are plotted in intervals of elevation change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</a:t>
            </a:r>
            <a:r>
              <a:rPr lang="en-US" dirty="0"/>
              <a:t>: 250ft, 500ft or 1,000ft</a:t>
            </a:r>
          </a:p>
          <a:p>
            <a:r>
              <a:rPr lang="en-US" dirty="0" smtClean="0"/>
              <a:t>Lines </a:t>
            </a:r>
            <a:r>
              <a:rPr lang="en-US" dirty="0"/>
              <a:t>that are close together represent rapid or steep vertical change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</a:t>
            </a:r>
            <a:r>
              <a:rPr lang="en-US" dirty="0"/>
              <a:t>: steep canyons walls or cliffs</a:t>
            </a:r>
          </a:p>
          <a:p>
            <a:r>
              <a:rPr lang="en-US" dirty="0" smtClean="0"/>
              <a:t>Wide </a:t>
            </a:r>
            <a:r>
              <a:rPr lang="en-US" dirty="0"/>
              <a:t>spaces between lines represent gradual or slow vertical change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</a:t>
            </a:r>
            <a:r>
              <a:rPr lang="en-US" dirty="0"/>
              <a:t>: rolling hills, plains, valley floors, </a:t>
            </a:r>
            <a:r>
              <a:rPr lang="en-US" dirty="0" smtClean="0"/>
              <a:t>beaches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should be able to look at two locations and draw a vertical </a:t>
            </a:r>
            <a:r>
              <a:rPr lang="en-US" dirty="0" smtClean="0"/>
              <a:t>profile </a:t>
            </a:r>
            <a:r>
              <a:rPr lang="en-US" dirty="0"/>
              <a:t>of the journey </a:t>
            </a:r>
            <a:r>
              <a:rPr lang="en-US" dirty="0" smtClean="0"/>
              <a:t>traveled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Topo</a:t>
            </a:r>
            <a:r>
              <a:rPr lang="en-US" dirty="0" smtClean="0"/>
              <a:t> </a:t>
            </a:r>
            <a:r>
              <a:rPr lang="en-US" dirty="0"/>
              <a:t>your knuckles or simulate a false </a:t>
            </a:r>
            <a:r>
              <a:rPr lang="en-US" dirty="0" smtClean="0"/>
              <a:t>mountain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www.youtube.com/watch?v=DQPEIjhBdII&amp;safety_mode=true&amp;persist_safety_mode=1&amp;safe=active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tt.dicarlo\AppData\Local\Microsoft\Windows\Temporary Internet Files\Content.IE5\VOU66O90\MP9003827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274432" cy="28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att.dicarlo\AppData\Local\Microsoft\Windows\Temporary Internet Files\Content.IE5\VOU66O90\MP900382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228600"/>
            <a:ext cx="2771614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tt.dicarlo\AppData\Local\Microsoft\Windows\Temporary Internet Files\Content.IE5\0TN4GWVZ\MP9003827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228600"/>
            <a:ext cx="288471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228600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Topographic Maps USE: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Color to show elevation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Shaded relief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Contour lines to location of similar elevation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09793" y="1447800"/>
            <a:ext cx="1385807" cy="9906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86400" y="1943100"/>
            <a:ext cx="1828800" cy="33221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3075414"/>
            <a:ext cx="304800" cy="2223069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142999" y="1295400"/>
            <a:ext cx="3200401" cy="381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Physical Maps Include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Major Landforms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ranges, peninsulas, etc.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-Escarpments, depressions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Major Biomes/ Environ Regions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-Jungles, deserts, plains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Altiplano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steppe, llanos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Major Water Features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-Bays, oceans, seas, straits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-Rivers, lakes, reservoirs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-Waterfalls, rapids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Elevation &amp; Topography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-Shows relief of land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-Provides elevation examples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05400" y="1295400"/>
            <a:ext cx="3352800" cy="378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Political Maps Include</a:t>
            </a:r>
            <a:endParaRPr lang="en-US" sz="800" dirty="0" smtClean="0"/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* Political Boundaries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-International Borders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-State, province,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territory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-Disputed borders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* Major Cities &amp; Towns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-Medium and Large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-Relative to population size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  ◦  ·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-Capital city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* Infrastructure &amp; Development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-Roads, Interstate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highway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 Major railways, pipelines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 Urban Centers </a:t>
            </a:r>
            <a:endParaRPr lang="en-US" sz="800" dirty="0" smtClean="0"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-City &amp; suburbs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Wingdings 2" pitchFamily="18" charset="2"/>
              </a:rPr>
              <a:t>	-Large developed areas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7800" y="239993"/>
            <a:ext cx="7010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Physical vs. Political Maps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All quality maps have the </a:t>
            </a:r>
            <a:r>
              <a:rPr lang="en-US" b="1" u="sng" dirty="0" smtClean="0"/>
              <a:t>following Basic Traits:</a:t>
            </a:r>
          </a:p>
          <a:p>
            <a:pPr lvl="0"/>
            <a:r>
              <a:rPr lang="en-US" sz="3000" b="1" dirty="0"/>
              <a:t>Title:</a:t>
            </a:r>
            <a:r>
              <a:rPr lang="en-US" sz="3000" dirty="0"/>
              <a:t> gives the map purpose and </a:t>
            </a:r>
            <a:r>
              <a:rPr lang="en-US" sz="3000" dirty="0" smtClean="0"/>
              <a:t>thematic focus</a:t>
            </a:r>
          </a:p>
          <a:p>
            <a:r>
              <a:rPr lang="en-US" sz="3000" b="1" dirty="0"/>
              <a:t>Compass:</a:t>
            </a:r>
            <a:r>
              <a:rPr lang="en-US" sz="3000" dirty="0"/>
              <a:t> </a:t>
            </a:r>
            <a:r>
              <a:rPr lang="en-US" sz="3000" dirty="0" smtClean="0"/>
              <a:t>gives cardinal directions &amp; orientation</a:t>
            </a:r>
          </a:p>
          <a:p>
            <a:pPr lvl="0"/>
            <a:r>
              <a:rPr lang="en-US" sz="3000" b="1" dirty="0"/>
              <a:t>Key/Legend: </a:t>
            </a:r>
            <a:r>
              <a:rPr lang="en-US" sz="3000" dirty="0"/>
              <a:t>decodes </a:t>
            </a:r>
            <a:r>
              <a:rPr lang="en-US" sz="3000" dirty="0" smtClean="0"/>
              <a:t>symbols </a:t>
            </a:r>
            <a:r>
              <a:rPr lang="en-US" sz="3000" dirty="0"/>
              <a:t>or defines </a:t>
            </a:r>
            <a:r>
              <a:rPr lang="en-US" sz="3000" dirty="0" smtClean="0"/>
              <a:t>colors </a:t>
            </a:r>
            <a:r>
              <a:rPr lang="en-US" sz="3000" dirty="0"/>
              <a:t>used </a:t>
            </a:r>
          </a:p>
          <a:p>
            <a:pPr lvl="0"/>
            <a:r>
              <a:rPr lang="en-US" sz="3000" b="1" dirty="0"/>
              <a:t>Scale:</a:t>
            </a:r>
            <a:r>
              <a:rPr lang="en-US" sz="3000" dirty="0"/>
              <a:t> converts size on </a:t>
            </a:r>
            <a:r>
              <a:rPr lang="en-US" sz="3000" dirty="0" smtClean="0"/>
              <a:t>map </a:t>
            </a:r>
            <a:r>
              <a:rPr lang="en-US" sz="3000" dirty="0"/>
              <a:t>to distances in </a:t>
            </a:r>
            <a:r>
              <a:rPr lang="en-US" sz="3000" i="1" u="sng" dirty="0"/>
              <a:t>real</a:t>
            </a:r>
            <a:r>
              <a:rPr lang="en-US" sz="3000" dirty="0"/>
              <a:t> </a:t>
            </a:r>
            <a:r>
              <a:rPr lang="en-US" sz="3000" dirty="0" smtClean="0"/>
              <a:t>life </a:t>
            </a:r>
          </a:p>
          <a:p>
            <a:pPr lvl="1"/>
            <a:r>
              <a:rPr lang="en-US" b="1" dirty="0" smtClean="0"/>
              <a:t>3 Types of Scales</a:t>
            </a:r>
          </a:p>
          <a:p>
            <a:pPr lvl="2"/>
            <a:r>
              <a:rPr lang="en-US" u="sng" dirty="0" smtClean="0"/>
              <a:t>Graphic </a:t>
            </a:r>
            <a:r>
              <a:rPr lang="en-US" u="sng" dirty="0"/>
              <a:t>Scale </a:t>
            </a:r>
            <a:r>
              <a:rPr lang="en-US" dirty="0"/>
              <a:t>(drawn)</a:t>
            </a:r>
          </a:p>
          <a:p>
            <a:pPr lvl="2"/>
            <a:r>
              <a:rPr lang="en-US" u="sng" dirty="0" smtClean="0"/>
              <a:t>Written Scale</a:t>
            </a:r>
            <a:r>
              <a:rPr lang="en-US" dirty="0" smtClean="0"/>
              <a:t>   </a:t>
            </a:r>
            <a:r>
              <a:rPr lang="en-US" dirty="0"/>
              <a:t>ex: 1 inch = 5 miles</a:t>
            </a:r>
          </a:p>
          <a:p>
            <a:pPr lvl="2"/>
            <a:r>
              <a:rPr lang="en-US" u="sng" dirty="0"/>
              <a:t>Representative Scale </a:t>
            </a:r>
            <a:r>
              <a:rPr lang="en-US" dirty="0"/>
              <a:t>(RF)    ex: </a:t>
            </a:r>
            <a:r>
              <a:rPr lang="en-US" dirty="0" smtClean="0"/>
              <a:t>1:9,778,000</a:t>
            </a:r>
          </a:p>
          <a:p>
            <a:pPr lvl="3"/>
            <a:r>
              <a:rPr lang="en-US" dirty="0" smtClean="0"/>
              <a:t>To convert into “Inches in a Mile” 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divide # by 5280 (feet/mile)</a:t>
            </a:r>
          </a:p>
          <a:p>
            <a:pPr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divide the answer by 12 (inches/foot) = How many miles in an inch.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matt.dicarlo\AppData\Local\Microsoft\Windows\Temporary Internet Files\Content.IE5\VOU66O90\MC9004384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057400" cy="20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Reading Maps – which map has is large scale and which is small?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50" name="Picture 10" descr="ma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94225"/>
            <a:ext cx="41148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maps_of_world_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8006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england-coun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512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matt.dicarlo\AppData\Local\Microsoft\Windows\Temporary Internet Files\Content.IE5\18T4BPZY\MP9003827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5517"/>
            <a:ext cx="5638800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421323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picture above, color is being used to show what?</a:t>
            </a:r>
          </a:p>
          <a:p>
            <a:endParaRPr lang="en-US" sz="3200" dirty="0"/>
          </a:p>
          <a:p>
            <a:r>
              <a:rPr lang="en-US" sz="3200" dirty="0" smtClean="0"/>
              <a:t>Find a map in your atlas that uses color differently…How it is used?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24685" y="429659"/>
            <a:ext cx="29202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Color &amp; Shading</a:t>
            </a:r>
          </a:p>
          <a:p>
            <a:r>
              <a:rPr lang="en-US" sz="3200" dirty="0" smtClean="0"/>
              <a:t>Gives meaning to colors used:</a:t>
            </a:r>
          </a:p>
          <a:p>
            <a:pPr algn="ctr"/>
            <a:r>
              <a:rPr lang="en-US" sz="3200" i="1" dirty="0" smtClean="0"/>
              <a:t>population </a:t>
            </a:r>
            <a:r>
              <a:rPr lang="en-US" sz="3200" i="1" dirty="0" err="1" smtClean="0"/>
              <a:t>enviro</a:t>
            </a:r>
            <a:r>
              <a:rPr lang="en-US" sz="3200" i="1" dirty="0" smtClean="0"/>
              <a:t>-regions</a:t>
            </a:r>
          </a:p>
          <a:p>
            <a:pPr algn="ctr"/>
            <a:r>
              <a:rPr lang="en-US" sz="3200" i="1" dirty="0"/>
              <a:t>b</a:t>
            </a:r>
            <a:r>
              <a:rPr lang="en-US" sz="3200" i="1" dirty="0" smtClean="0"/>
              <a:t>orders</a:t>
            </a:r>
          </a:p>
          <a:p>
            <a:pPr algn="ctr"/>
            <a:r>
              <a:rPr lang="en-US" sz="3200" i="1" dirty="0"/>
              <a:t>p</a:t>
            </a:r>
            <a:r>
              <a:rPr lang="en-US" sz="3200" i="1" dirty="0" smtClean="0"/>
              <a:t>recipitation</a:t>
            </a:r>
          </a:p>
          <a:p>
            <a:pPr algn="ctr"/>
            <a:r>
              <a:rPr lang="en-US" sz="3200" i="1" dirty="0" smtClean="0"/>
              <a:t>**gradients**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292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 to reference pg. ix</a:t>
            </a:r>
          </a:p>
          <a:p>
            <a:r>
              <a:rPr lang="en-US" dirty="0" smtClean="0"/>
              <a:t>3 most common map projections</a:t>
            </a:r>
          </a:p>
          <a:p>
            <a:pPr lvl="1"/>
            <a:r>
              <a:rPr lang="en-US" dirty="0" smtClean="0"/>
              <a:t>Cylindrical Projection</a:t>
            </a:r>
          </a:p>
          <a:p>
            <a:pPr lvl="2"/>
            <a:r>
              <a:rPr lang="en-US" dirty="0" smtClean="0"/>
              <a:t>Most accurate across the center (Tropical Regions)</a:t>
            </a:r>
          </a:p>
          <a:p>
            <a:pPr lvl="2"/>
            <a:r>
              <a:rPr lang="en-US" dirty="0" smtClean="0"/>
              <a:t>Least accurate at the top &amp; bottom</a:t>
            </a:r>
          </a:p>
          <a:p>
            <a:pPr lvl="1"/>
            <a:r>
              <a:rPr lang="en-US" dirty="0" smtClean="0"/>
              <a:t>Conic Projection </a:t>
            </a:r>
          </a:p>
          <a:p>
            <a:pPr lvl="2"/>
            <a:r>
              <a:rPr lang="en-US" dirty="0" smtClean="0"/>
              <a:t>Most accurate at the cone’s rim (N. America wide W&gt;E)</a:t>
            </a:r>
          </a:p>
          <a:p>
            <a:pPr lvl="2"/>
            <a:r>
              <a:rPr lang="en-US" dirty="0" smtClean="0"/>
              <a:t>Least accurate in the center/bottom of cone</a:t>
            </a:r>
          </a:p>
          <a:p>
            <a:pPr lvl="1"/>
            <a:r>
              <a:rPr lang="en-US" dirty="0" smtClean="0"/>
              <a:t>Azimuthal – Planar Projections</a:t>
            </a:r>
          </a:p>
          <a:p>
            <a:pPr lvl="2"/>
            <a:r>
              <a:rPr lang="en-US" dirty="0" smtClean="0"/>
              <a:t>Most accurate at the center  (Polar Regions)</a:t>
            </a:r>
          </a:p>
          <a:p>
            <a:pPr lvl="2"/>
            <a:r>
              <a:rPr lang="en-US" dirty="0" smtClean="0"/>
              <a:t>Least accurate at the edges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81000" y="2667000"/>
            <a:ext cx="533400" cy="9906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81566" y="5357075"/>
            <a:ext cx="1132268" cy="685800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04800" y="4038600"/>
            <a:ext cx="685800" cy="83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Relative:</a:t>
            </a:r>
            <a:r>
              <a:rPr lang="en-US" b="1" dirty="0"/>
              <a:t> </a:t>
            </a:r>
            <a:r>
              <a:rPr lang="en-US" dirty="0" smtClean="0"/>
              <a:t>Where </a:t>
            </a:r>
            <a:r>
              <a:rPr lang="en-US" dirty="0"/>
              <a:t>a place is located in relation to </a:t>
            </a:r>
            <a:r>
              <a:rPr lang="en-US" dirty="0" smtClean="0"/>
              <a:t> another known place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could be a….</a:t>
            </a:r>
            <a:endParaRPr lang="en-US" dirty="0"/>
          </a:p>
          <a:p>
            <a:pPr lvl="0"/>
            <a:r>
              <a:rPr lang="en-US" sz="2800" dirty="0"/>
              <a:t>Nation, landmark or physical feature (water or land)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Make sure that….</a:t>
            </a:r>
          </a:p>
          <a:p>
            <a:r>
              <a:rPr lang="en-US" sz="2800" dirty="0" smtClean="0"/>
              <a:t>Your </a:t>
            </a:r>
            <a:r>
              <a:rPr lang="en-US" sz="2800" dirty="0"/>
              <a:t>chosen features are close to the actual </a:t>
            </a:r>
            <a:r>
              <a:rPr lang="en-US" sz="2800" dirty="0" smtClean="0"/>
              <a:t>location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Monarch High School is located to the North of 36, South of Dillon Rd and Southeast of Harper Lake</a:t>
            </a:r>
          </a:p>
          <a:p>
            <a:endParaRPr lang="en-US" dirty="0" smtClean="0"/>
          </a:p>
          <a:p>
            <a:r>
              <a:rPr lang="en-US" dirty="0" smtClean="0"/>
              <a:t>Japan is located to the East of China but South of Sea Okhotsk</a:t>
            </a:r>
          </a:p>
          <a:p>
            <a:endParaRPr lang="en-US" dirty="0"/>
          </a:p>
          <a:p>
            <a:r>
              <a:rPr lang="en-US" dirty="0" smtClean="0"/>
              <a:t>Provide a relative description of your house using three relative landmark </a:t>
            </a:r>
            <a:r>
              <a:rPr lang="en-US" i="1" u="sng" dirty="0" err="1" smtClean="0"/>
              <a:t>mix’em</a:t>
            </a:r>
            <a:r>
              <a:rPr lang="en-US" i="1" u="sng" dirty="0" smtClean="0"/>
              <a:t> up!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(</a:t>
            </a:r>
            <a:r>
              <a:rPr lang="en-US" dirty="0" smtClean="0"/>
              <a:t>physical feature, well known building, street)</a:t>
            </a:r>
          </a:p>
        </p:txBody>
      </p:sp>
    </p:spTree>
    <p:extLst>
      <p:ext uri="{BB962C8B-B14F-4D97-AF65-F5344CB8AC3E}">
        <p14:creationId xmlns:p14="http://schemas.microsoft.com/office/powerpoint/2010/main" val="15972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Provide a relative location for….</a:t>
            </a:r>
            <a:endParaRPr lang="en-US" dirty="0"/>
          </a:p>
        </p:txBody>
      </p:sp>
      <p:pic>
        <p:nvPicPr>
          <p:cNvPr id="6146" name="Picture 2" descr="http://www.worldatlas.com/webimage/countrys/eunewn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59549" cy="80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Absolute:</a:t>
            </a:r>
            <a:r>
              <a:rPr lang="en-US" b="1" dirty="0"/>
              <a:t> </a:t>
            </a:r>
            <a:r>
              <a:rPr lang="en-US" dirty="0"/>
              <a:t>The exact latitude and longitude coordinates of a place</a:t>
            </a:r>
          </a:p>
          <a:p>
            <a:pPr lvl="0"/>
            <a:r>
              <a:rPr lang="en-US" dirty="0"/>
              <a:t>Divided into degrees first and minutes second </a:t>
            </a:r>
          </a:p>
          <a:p>
            <a:pPr marL="0" indent="0">
              <a:buNone/>
            </a:pPr>
            <a:endParaRPr lang="en-US" i="1" u="sng" dirty="0" smtClean="0"/>
          </a:p>
          <a:p>
            <a:pPr marL="0" indent="0">
              <a:buNone/>
            </a:pPr>
            <a:r>
              <a:rPr lang="en-US" i="1" u="sng" dirty="0" smtClean="0"/>
              <a:t>Example</a:t>
            </a:r>
            <a:r>
              <a:rPr lang="en-US" i="1" u="sng" dirty="0"/>
              <a:t>:</a:t>
            </a:r>
            <a:r>
              <a:rPr lang="en-US" dirty="0"/>
              <a:t>  Louisville, CO – 39° 58’N, 105° 08’W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1242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715000" y="3155197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832</Words>
  <Application>Microsoft Office PowerPoint</Application>
  <PresentationFormat>On-screen Show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Cartography 101</vt:lpstr>
      <vt:lpstr>Map Basics</vt:lpstr>
      <vt:lpstr>Reading Maps – which map has is large scale and which is small?</vt:lpstr>
      <vt:lpstr>PowerPoint Presentation</vt:lpstr>
      <vt:lpstr>Map Projections</vt:lpstr>
      <vt:lpstr>Relative Location</vt:lpstr>
      <vt:lpstr>Examples:</vt:lpstr>
      <vt:lpstr>Provide a relative location for….</vt:lpstr>
      <vt:lpstr>Absolute Location</vt:lpstr>
      <vt:lpstr>Latitude </vt:lpstr>
      <vt:lpstr>Longitude</vt:lpstr>
      <vt:lpstr>Practice</vt:lpstr>
      <vt:lpstr>Topography</vt:lpstr>
      <vt:lpstr>PowerPoint Presentation</vt:lpstr>
      <vt:lpstr>PowerPoint Presentation</vt:lpstr>
    </vt:vector>
  </TitlesOfParts>
  <Company>BVSD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Cartography 101</dc:title>
  <dc:creator>Matt Dicarlo</dc:creator>
  <cp:lastModifiedBy>Kristin Kerr Gannon</cp:lastModifiedBy>
  <cp:revision>39</cp:revision>
  <cp:lastPrinted>2013-01-15T20:16:41Z</cp:lastPrinted>
  <dcterms:created xsi:type="dcterms:W3CDTF">2013-01-14T18:48:12Z</dcterms:created>
  <dcterms:modified xsi:type="dcterms:W3CDTF">2015-01-11T20:12:05Z</dcterms:modified>
</cp:coreProperties>
</file>