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3" r:id="rId4"/>
    <p:sldId id="258" r:id="rId5"/>
    <p:sldId id="265" r:id="rId6"/>
    <p:sldId id="259" r:id="rId7"/>
    <p:sldId id="266" r:id="rId8"/>
    <p:sldId id="260" r:id="rId9"/>
    <p:sldId id="261"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44919-F850-1847-AD61-D95059EE7E3F}"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08102-CB5F-0B46-9B93-2DF5B3C7D6FE}" type="slidenum">
              <a:rPr lang="en-US" smtClean="0"/>
              <a:t>‹#›</a:t>
            </a:fld>
            <a:endParaRPr lang="en-US"/>
          </a:p>
        </p:txBody>
      </p:sp>
    </p:spTree>
    <p:extLst>
      <p:ext uri="{BB962C8B-B14F-4D97-AF65-F5344CB8AC3E}">
        <p14:creationId xmlns:p14="http://schemas.microsoft.com/office/powerpoint/2010/main" val="1874303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8102-CB5F-0B46-9B93-2DF5B3C7D6FE}"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8102-CB5F-0B46-9B93-2DF5B3C7D6FE}"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30630-6819-3D41-935D-99AA085827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30630-6819-3D41-935D-99AA085827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30630-6819-3D41-935D-99AA085827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30630-6819-3D41-935D-99AA085827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30630-6819-3D41-935D-99AA085827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30630-6819-3D41-935D-99AA085827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30630-6819-3D41-935D-99AA085827DB}"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30630-6819-3D41-935D-99AA085827DB}"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30630-6819-3D41-935D-99AA085827DB}"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30630-6819-3D41-935D-99AA085827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30630-6819-3D41-935D-99AA085827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4A4B-634C-4441-B9A2-B099B3EA20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30630-6819-3D41-935D-99AA085827DB}"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24A4B-634C-4441-B9A2-B099B3EA20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oards.com/13mar25-cow-island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ej11.blogspot.com/2013/04/cartographic-skills-lab-11-dot-map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idsgeo.com/geography-for-kids/0034-isolines.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arthonlinemedia.com/ebooks/tpe_3e/essentials/isolin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geocurrents.info/cultural-geography/culinary-geography/global-geography-of-meat-and-fish-consump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sd.harvard.edu/gis/manual/normaliz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eog.ucsb.edu/~jeff/gis/proportional_symbol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lej11.blogspot.com/2013/03/cartographic-skills-lab-10-flow-map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Thematic Maps</a:t>
            </a:r>
            <a:endParaRPr lang="en-US" dirty="0"/>
          </a:p>
        </p:txBody>
      </p:sp>
      <p:sp>
        <p:nvSpPr>
          <p:cNvPr id="3" name="Subtitle 2"/>
          <p:cNvSpPr>
            <a:spLocks noGrp="1"/>
          </p:cNvSpPr>
          <p:nvPr>
            <p:ph type="subTitle" idx="1"/>
          </p:nvPr>
        </p:nvSpPr>
        <p:spPr/>
        <p:txBody>
          <a:bodyPr/>
          <a:lstStyle/>
          <a:p>
            <a:r>
              <a:rPr lang="en-US" dirty="0" smtClean="0"/>
              <a:t>Types &amp; Purpose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Thematic Map Examples</a:t>
            </a:r>
            <a:endParaRPr lang="en-US" dirty="0"/>
          </a:p>
        </p:txBody>
      </p:sp>
      <p:sp>
        <p:nvSpPr>
          <p:cNvPr id="4" name="TextBox 3"/>
          <p:cNvSpPr txBox="1"/>
          <p:nvPr/>
        </p:nvSpPr>
        <p:spPr>
          <a:xfrm>
            <a:off x="129349" y="3948242"/>
            <a:ext cx="8948509" cy="2031325"/>
          </a:xfrm>
          <a:prstGeom prst="rect">
            <a:avLst/>
          </a:prstGeom>
          <a:noFill/>
        </p:spPr>
        <p:txBody>
          <a:bodyPr wrap="square" rtlCol="0">
            <a:spAutoFit/>
          </a:bodyPr>
          <a:lstStyle/>
          <a:p>
            <a:r>
              <a:rPr lang="en-US" b="1" dirty="0" smtClean="0"/>
              <a:t>Title of Map?</a:t>
            </a:r>
          </a:p>
          <a:p>
            <a:r>
              <a:rPr lang="en-US" dirty="0" smtClean="0"/>
              <a:t>Short Description</a:t>
            </a:r>
          </a:p>
          <a:p>
            <a:endParaRPr lang="en-US" dirty="0" smtClean="0"/>
          </a:p>
          <a:p>
            <a:endParaRPr lang="en-US" dirty="0" smtClean="0"/>
          </a:p>
          <a:p>
            <a:endParaRPr lang="en-US" dirty="0"/>
          </a:p>
          <a:p>
            <a:endParaRPr lang="en-US" dirty="0" smtClean="0"/>
          </a:p>
          <a:p>
            <a:r>
              <a:rPr lang="en-US" dirty="0" smtClean="0"/>
              <a:t>Source: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blip>
          <a:stretch>
            <a:fillRect/>
          </a:stretch>
        </p:blipFill>
        <p:spPr>
          <a:xfrm>
            <a:off x="1020706" y="526647"/>
            <a:ext cx="6350000" cy="4229100"/>
          </a:xfrm>
          <a:prstGeom prst="rect">
            <a:avLst/>
          </a:prstGeom>
        </p:spPr>
      </p:pic>
      <p:sp>
        <p:nvSpPr>
          <p:cNvPr id="5" name="TextBox 4"/>
          <p:cNvSpPr txBox="1"/>
          <p:nvPr/>
        </p:nvSpPr>
        <p:spPr>
          <a:xfrm>
            <a:off x="129349" y="3714326"/>
            <a:ext cx="8948509" cy="2893100"/>
          </a:xfrm>
          <a:prstGeom prst="rect">
            <a:avLst/>
          </a:prstGeom>
          <a:noFill/>
        </p:spPr>
        <p:txBody>
          <a:bodyPr wrap="square" rtlCol="0">
            <a:spAutoFit/>
          </a:bodyPr>
          <a:lstStyle/>
          <a:p>
            <a:r>
              <a:rPr lang="en-US" b="1" u="sng" dirty="0" smtClean="0"/>
              <a:t>Title of Map</a:t>
            </a:r>
            <a:r>
              <a:rPr lang="en-US" b="1" dirty="0" smtClean="0"/>
              <a:t>: </a:t>
            </a:r>
            <a:endParaRPr lang="en-US" b="1" dirty="0" smtClean="0"/>
          </a:p>
          <a:p>
            <a:r>
              <a:rPr lang="en-US" b="1" i="1" dirty="0" smtClean="0"/>
              <a:t>Where </a:t>
            </a:r>
            <a:r>
              <a:rPr lang="en-US" b="1" i="1" dirty="0"/>
              <a:t>are the cows</a:t>
            </a:r>
            <a:r>
              <a:rPr lang="en-US" b="1" i="1" dirty="0" smtClean="0"/>
              <a:t>?</a:t>
            </a:r>
          </a:p>
          <a:p>
            <a:endParaRPr lang="en-US" i="1" dirty="0" smtClean="0"/>
          </a:p>
          <a:p>
            <a:r>
              <a:rPr lang="en-US" sz="1600" b="1" u="sng" dirty="0" smtClean="0"/>
              <a:t>Short Description:</a:t>
            </a:r>
            <a:r>
              <a:rPr lang="en-US" sz="1600" dirty="0" smtClean="0"/>
              <a:t> </a:t>
            </a:r>
            <a:r>
              <a:rPr lang="en-US" sz="1600" i="1" dirty="0" smtClean="0"/>
              <a:t>Each </a:t>
            </a:r>
            <a:r>
              <a:rPr lang="en-US" sz="1600" i="1" dirty="0"/>
              <a:t>dot on this map represents 1,500 </a:t>
            </a:r>
            <a:r>
              <a:rPr lang="en-US" sz="1600" i="1" dirty="0" smtClean="0"/>
              <a:t>cows (2011). </a:t>
            </a:r>
            <a:r>
              <a:rPr lang="en-US" sz="1600" i="1" dirty="0"/>
              <a:t>Generally speaking, the country’s growth pockets are taking cows from somewhere else; not many areas are the same as they were in cow numbers 10 or 20 years ago</a:t>
            </a:r>
            <a:r>
              <a:rPr lang="en-US" sz="1600" i="1" dirty="0" smtClean="0"/>
              <a:t>. The </a:t>
            </a:r>
            <a:r>
              <a:rPr lang="en-US" sz="1600" i="1" dirty="0"/>
              <a:t>U.S. continues to produce milk in all states — even Alaska and Hawaii. But the trends seem to show that dairy is concentrating into ever more dense pockets of production. The Southeastern quadrant of the country is about 40 billion pounds of milk net deficit annually and growing more so every year. Some of this is attributable to population pressures, but much can be blamed on genetic and management advances in milk yields that are hard to be realized in hot and humid climates</a:t>
            </a:r>
            <a:endParaRPr lang="en-US" sz="1600" dirty="0" smtClean="0"/>
          </a:p>
          <a:p>
            <a:r>
              <a:rPr lang="en-US" sz="1600" b="1" u="sng" dirty="0" smtClean="0"/>
              <a:t>Source</a:t>
            </a:r>
            <a:r>
              <a:rPr lang="en-US" sz="1600" b="1" dirty="0" smtClean="0"/>
              <a:t>: </a:t>
            </a:r>
            <a:r>
              <a:rPr lang="en-US" sz="1600" i="1" u="sng" dirty="0" smtClean="0">
                <a:hlinkClick r:id="rId3"/>
              </a:rPr>
              <a:t>http://www.hoards.com/13mar25-cow-islands</a:t>
            </a:r>
            <a:endParaRPr lang="en-US" sz="1600" i="1" u="sng" dirty="0" smtClean="0"/>
          </a:p>
        </p:txBody>
      </p:sp>
      <p:sp>
        <p:nvSpPr>
          <p:cNvPr id="2" name="Title 1"/>
          <p:cNvSpPr>
            <a:spLocks noGrp="1"/>
          </p:cNvSpPr>
          <p:nvPr>
            <p:ph type="title"/>
          </p:nvPr>
        </p:nvSpPr>
        <p:spPr>
          <a:xfrm>
            <a:off x="2044665" y="39478"/>
            <a:ext cx="5187059" cy="1143000"/>
          </a:xfrm>
        </p:spPr>
        <p:txBody>
          <a:bodyPr/>
          <a:lstStyle/>
          <a:p>
            <a:r>
              <a:rPr lang="en-US" dirty="0" smtClean="0"/>
              <a:t>Dot Maps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225" y="39478"/>
            <a:ext cx="5187059" cy="1143000"/>
          </a:xfrm>
        </p:spPr>
        <p:txBody>
          <a:bodyPr/>
          <a:lstStyle/>
          <a:p>
            <a:r>
              <a:rPr lang="en-US" dirty="0" smtClean="0"/>
              <a:t>Dot Maps</a:t>
            </a:r>
            <a:endParaRPr lang="en-US" dirty="0"/>
          </a:p>
        </p:txBody>
      </p:sp>
      <p:sp>
        <p:nvSpPr>
          <p:cNvPr id="7" name="TextBox 6"/>
          <p:cNvSpPr txBox="1"/>
          <p:nvPr/>
        </p:nvSpPr>
        <p:spPr>
          <a:xfrm>
            <a:off x="129350" y="1375716"/>
            <a:ext cx="3562939" cy="5539978"/>
          </a:xfrm>
          <a:prstGeom prst="rect">
            <a:avLst/>
          </a:prstGeom>
          <a:noFill/>
        </p:spPr>
        <p:txBody>
          <a:bodyPr wrap="square" rtlCol="0">
            <a:spAutoFit/>
          </a:bodyPr>
          <a:lstStyle/>
          <a:p>
            <a:r>
              <a:rPr lang="en-US" b="1" u="sng" dirty="0" smtClean="0"/>
              <a:t>Title of Map</a:t>
            </a:r>
            <a:r>
              <a:rPr lang="en-US" b="1" dirty="0" smtClean="0"/>
              <a:t>: </a:t>
            </a:r>
            <a:endParaRPr lang="en-US" b="1" dirty="0" smtClean="0"/>
          </a:p>
          <a:p>
            <a:r>
              <a:rPr lang="en-US" b="1" i="1" dirty="0" smtClean="0"/>
              <a:t>Population </a:t>
            </a:r>
            <a:r>
              <a:rPr lang="en-US" b="1" i="1" dirty="0" smtClean="0"/>
              <a:t>Density in Urban Areas of Southern Florida </a:t>
            </a:r>
          </a:p>
          <a:p>
            <a:endParaRPr lang="en-US" b="1" i="1" dirty="0" smtClean="0"/>
          </a:p>
          <a:p>
            <a:r>
              <a:rPr lang="en-US" b="1" u="sng" dirty="0" smtClean="0"/>
              <a:t>Short Description</a:t>
            </a:r>
            <a:r>
              <a:rPr lang="en-US" b="1" dirty="0" smtClean="0"/>
              <a:t>: </a:t>
            </a:r>
            <a:r>
              <a:rPr lang="en-US" sz="1600" i="1" dirty="0" smtClean="0"/>
              <a:t>This map displays </a:t>
            </a:r>
            <a:r>
              <a:rPr lang="en-US" sz="1600" i="1" dirty="0"/>
              <a:t>the population density of southern Florida using dots.  Each dot represents 20,000 people. </a:t>
            </a:r>
            <a:r>
              <a:rPr lang="en-US" sz="1600" i="1" dirty="0" smtClean="0"/>
              <a:t> Since the study is of urban areas, dots only </a:t>
            </a:r>
            <a:r>
              <a:rPr lang="en-US" sz="1600" i="1" dirty="0"/>
              <a:t>appeared in the urban areas. </a:t>
            </a:r>
            <a:r>
              <a:rPr lang="en-US" sz="1600" i="1" dirty="0" smtClean="0"/>
              <a:t> </a:t>
            </a:r>
            <a:r>
              <a:rPr lang="en-US" sz="1600" i="1" dirty="0"/>
              <a:t>L</a:t>
            </a:r>
            <a:r>
              <a:rPr lang="en-US" sz="1600" i="1" dirty="0" smtClean="0"/>
              <a:t>akes</a:t>
            </a:r>
            <a:r>
              <a:rPr lang="en-US" sz="1600" i="1" dirty="0"/>
              <a:t>, streams, ponds, marshes, wetlands, swamps and bogs</a:t>
            </a:r>
            <a:r>
              <a:rPr lang="en-US" sz="1600" i="1" dirty="0" smtClean="0"/>
              <a:t> were included where </a:t>
            </a:r>
            <a:r>
              <a:rPr lang="en-US" sz="1600" i="1" dirty="0"/>
              <a:t>no one is living to help</a:t>
            </a:r>
            <a:r>
              <a:rPr lang="en-US" sz="1600" i="1" dirty="0" smtClean="0"/>
              <a:t> clarify. Dots were </a:t>
            </a:r>
            <a:r>
              <a:rPr lang="en-US" sz="1600" i="1" dirty="0"/>
              <a:t>bold and were a color that would stand out from the rest of the </a:t>
            </a:r>
            <a:r>
              <a:rPr lang="en-US" sz="1600" i="1" dirty="0" smtClean="0"/>
              <a:t>map.</a:t>
            </a:r>
            <a:endParaRPr lang="en-US" sz="1600" b="1" i="1" u="sng" dirty="0"/>
          </a:p>
          <a:p>
            <a:endParaRPr lang="en-US" dirty="0" smtClean="0"/>
          </a:p>
          <a:p>
            <a:r>
              <a:rPr lang="en-US" b="1" u="sng" dirty="0" smtClean="0"/>
              <a:t>Source</a:t>
            </a:r>
            <a:r>
              <a:rPr lang="en-US" dirty="0" smtClean="0"/>
              <a:t>: </a:t>
            </a:r>
            <a:r>
              <a:rPr lang="en-US" sz="1600" dirty="0" smtClean="0">
                <a:hlinkClick r:id="rId2"/>
              </a:rPr>
              <a:t>http://lej11.blogspot.com/2013/04/cartographic-skills-lab-11-dot-maps.html</a:t>
            </a:r>
            <a:endParaRPr lang="en-US" sz="1600" dirty="0" smtClean="0"/>
          </a:p>
          <a:p>
            <a:endParaRPr lang="en-US" dirty="0" smtClean="0"/>
          </a:p>
          <a:p>
            <a:endParaRPr lang="en-US" dirty="0"/>
          </a:p>
        </p:txBody>
      </p:sp>
      <p:pic>
        <p:nvPicPr>
          <p:cNvPr id="8" name="Picture 7"/>
          <p:cNvPicPr>
            <a:picLocks noChangeAspect="1"/>
          </p:cNvPicPr>
          <p:nvPr/>
        </p:nvPicPr>
        <p:blipFill>
          <a:blip r:embed="rId3"/>
          <a:stretch>
            <a:fillRect/>
          </a:stretch>
        </p:blipFill>
        <p:spPr>
          <a:xfrm>
            <a:off x="3692289" y="145300"/>
            <a:ext cx="5338522" cy="6545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Isoline</a:t>
            </a:r>
            <a:r>
              <a:rPr lang="en-US" dirty="0" smtClean="0"/>
              <a:t> Maps</a:t>
            </a:r>
            <a:endParaRPr lang="en-US" dirty="0"/>
          </a:p>
        </p:txBody>
      </p:sp>
      <p:sp>
        <p:nvSpPr>
          <p:cNvPr id="6" name="TextBox 5"/>
          <p:cNvSpPr txBox="1"/>
          <p:nvPr/>
        </p:nvSpPr>
        <p:spPr>
          <a:xfrm>
            <a:off x="129349" y="1152310"/>
            <a:ext cx="2607257" cy="5355313"/>
          </a:xfrm>
          <a:prstGeom prst="rect">
            <a:avLst/>
          </a:prstGeom>
          <a:noFill/>
        </p:spPr>
        <p:txBody>
          <a:bodyPr wrap="square" rtlCol="0">
            <a:spAutoFit/>
          </a:bodyPr>
          <a:lstStyle/>
          <a:p>
            <a:r>
              <a:rPr lang="en-US" b="1" u="sng" dirty="0" smtClean="0"/>
              <a:t>Title of Map</a:t>
            </a:r>
            <a:r>
              <a:rPr lang="en-US" b="1" dirty="0" smtClean="0"/>
              <a:t>:</a:t>
            </a:r>
          </a:p>
          <a:p>
            <a:r>
              <a:rPr lang="en-US" b="1" i="1" dirty="0" smtClean="0"/>
              <a:t>Forecasted Winds </a:t>
            </a:r>
          </a:p>
          <a:p>
            <a:endParaRPr lang="en-US" b="1" i="1" dirty="0" smtClean="0"/>
          </a:p>
          <a:p>
            <a:r>
              <a:rPr lang="en-US" b="1" u="sng" dirty="0" smtClean="0"/>
              <a:t>Short Description</a:t>
            </a:r>
            <a:r>
              <a:rPr lang="en-US" b="1" dirty="0" smtClean="0"/>
              <a:t>:</a:t>
            </a:r>
          </a:p>
          <a:p>
            <a:r>
              <a:rPr lang="en-US" i="1" dirty="0" smtClean="0"/>
              <a:t>This </a:t>
            </a:r>
            <a:r>
              <a:rPr lang="en-US" i="1" dirty="0" err="1" smtClean="0"/>
              <a:t>isoline</a:t>
            </a:r>
            <a:r>
              <a:rPr lang="en-US" i="1" dirty="0" smtClean="0"/>
              <a:t> map shows areas predicted for higher forecasted winds than their surrounding areas. Although large areas are not colored we can assume that winds in these areas are below 10mph. </a:t>
            </a:r>
            <a:endParaRPr lang="en-US" dirty="0" smtClean="0"/>
          </a:p>
          <a:p>
            <a:endParaRPr lang="en-US" dirty="0" smtClean="0"/>
          </a:p>
          <a:p>
            <a:r>
              <a:rPr lang="en-US" b="1" u="sng" dirty="0" smtClean="0"/>
              <a:t>Source</a:t>
            </a:r>
            <a:r>
              <a:rPr lang="en-US" b="1" dirty="0" smtClean="0"/>
              <a:t>: </a:t>
            </a:r>
            <a:r>
              <a:rPr lang="en-US" i="1" dirty="0" smtClean="0">
                <a:hlinkClick r:id="rId2"/>
              </a:rPr>
              <a:t>http://www.kidsgeo.com/geography-for-kids/0034-isolines.php</a:t>
            </a:r>
            <a:endParaRPr lang="en-US" i="1" dirty="0" smtClean="0"/>
          </a:p>
          <a:p>
            <a:endParaRPr lang="en-US" i="1" dirty="0"/>
          </a:p>
        </p:txBody>
      </p:sp>
      <p:pic>
        <p:nvPicPr>
          <p:cNvPr id="7" name="Picture 6"/>
          <p:cNvPicPr>
            <a:picLocks noChangeAspect="1"/>
          </p:cNvPicPr>
          <p:nvPr/>
        </p:nvPicPr>
        <p:blipFill>
          <a:blip r:embed="rId3"/>
          <a:stretch>
            <a:fillRect/>
          </a:stretch>
        </p:blipFill>
        <p:spPr>
          <a:xfrm>
            <a:off x="2736606" y="1282944"/>
            <a:ext cx="6350000" cy="412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193" y="-31070"/>
            <a:ext cx="5795439" cy="1143000"/>
          </a:xfrm>
        </p:spPr>
        <p:txBody>
          <a:bodyPr/>
          <a:lstStyle/>
          <a:p>
            <a:r>
              <a:rPr lang="en-US" dirty="0" err="1" smtClean="0"/>
              <a:t>Isoline</a:t>
            </a:r>
            <a:r>
              <a:rPr lang="en-US" dirty="0" smtClean="0"/>
              <a:t> Maps</a:t>
            </a:r>
            <a:endParaRPr lang="en-US" dirty="0"/>
          </a:p>
        </p:txBody>
      </p:sp>
      <p:sp>
        <p:nvSpPr>
          <p:cNvPr id="5" name="TextBox 4"/>
          <p:cNvSpPr txBox="1"/>
          <p:nvPr/>
        </p:nvSpPr>
        <p:spPr>
          <a:xfrm>
            <a:off x="234511" y="1340441"/>
            <a:ext cx="3150723" cy="3908762"/>
          </a:xfrm>
          <a:prstGeom prst="rect">
            <a:avLst/>
          </a:prstGeom>
          <a:noFill/>
        </p:spPr>
        <p:txBody>
          <a:bodyPr wrap="square" rtlCol="0">
            <a:spAutoFit/>
          </a:bodyPr>
          <a:lstStyle/>
          <a:p>
            <a:r>
              <a:rPr lang="en-US" b="1" u="sng" dirty="0" smtClean="0"/>
              <a:t>Title of Map</a:t>
            </a:r>
            <a:r>
              <a:rPr lang="en-US" b="1" dirty="0" smtClean="0"/>
              <a:t>: </a:t>
            </a:r>
          </a:p>
          <a:p>
            <a:r>
              <a:rPr lang="en-US" b="1" i="1" dirty="0" smtClean="0"/>
              <a:t>Topography or Contour Map</a:t>
            </a:r>
          </a:p>
          <a:p>
            <a:endParaRPr lang="en-US" b="1" i="1" dirty="0" smtClean="0"/>
          </a:p>
          <a:p>
            <a:r>
              <a:rPr lang="en-US" sz="1600" b="1" u="sng" dirty="0" smtClean="0"/>
              <a:t>Short Description</a:t>
            </a:r>
            <a:r>
              <a:rPr lang="en-US" sz="1600" b="1" dirty="0" smtClean="0"/>
              <a:t>: </a:t>
            </a:r>
            <a:r>
              <a:rPr lang="en-US" sz="1600" i="1" dirty="0" smtClean="0"/>
              <a:t>This dual-view map shows how points of common elevation are drawn onto a contour map. </a:t>
            </a:r>
            <a:r>
              <a:rPr lang="en-US" sz="1600" i="1" dirty="0" err="1" smtClean="0"/>
              <a:t>Isolines</a:t>
            </a:r>
            <a:r>
              <a:rPr lang="en-US" sz="1600" i="1" dirty="0" smtClean="0"/>
              <a:t> that are closer together (A/B) are steeper in slope than those farther apart (C/D). </a:t>
            </a:r>
            <a:endParaRPr lang="en-US" sz="1600" b="1" dirty="0" smtClean="0"/>
          </a:p>
          <a:p>
            <a:endParaRPr lang="en-US" dirty="0" smtClean="0"/>
          </a:p>
          <a:p>
            <a:r>
              <a:rPr lang="en-US" sz="1600" b="1" u="sng" dirty="0" smtClean="0"/>
              <a:t>Source</a:t>
            </a:r>
            <a:r>
              <a:rPr lang="en-US" sz="1600" b="1" dirty="0" smtClean="0"/>
              <a:t>: </a:t>
            </a:r>
            <a:r>
              <a:rPr lang="en-US" sz="1600" i="1" dirty="0" smtClean="0">
                <a:hlinkClick r:id="rId2"/>
              </a:rPr>
              <a:t>http://www.earthonlinemedia.com/ebooks/tpe_3e/essentials/isolines.html</a:t>
            </a:r>
            <a:endParaRPr lang="en-US" sz="1600" i="1" dirty="0" smtClean="0"/>
          </a:p>
          <a:p>
            <a:endParaRPr lang="en-US" sz="1600" i="1" dirty="0"/>
          </a:p>
        </p:txBody>
      </p:sp>
      <p:pic>
        <p:nvPicPr>
          <p:cNvPr id="4" name="Picture 3"/>
          <p:cNvPicPr>
            <a:picLocks noChangeAspect="1"/>
          </p:cNvPicPr>
          <p:nvPr/>
        </p:nvPicPr>
        <p:blipFill>
          <a:blip r:embed="rId3"/>
          <a:stretch>
            <a:fillRect/>
          </a:stretch>
        </p:blipFill>
        <p:spPr>
          <a:xfrm>
            <a:off x="3385235" y="917139"/>
            <a:ext cx="5457582" cy="5475896"/>
          </a:xfrm>
          <a:prstGeom prst="rect">
            <a:avLst/>
          </a:prstGeom>
        </p:spPr>
      </p:pic>
      <p:sp>
        <p:nvSpPr>
          <p:cNvPr id="6" name="Rectangle 5"/>
          <p:cNvSpPr/>
          <p:nvPr/>
        </p:nvSpPr>
        <p:spPr>
          <a:xfrm>
            <a:off x="7133282" y="6023703"/>
            <a:ext cx="1709535" cy="369332"/>
          </a:xfrm>
          <a:prstGeom prst="rect">
            <a:avLst/>
          </a:prstGeom>
        </p:spPr>
        <p:txBody>
          <a:bodyPr wrap="none">
            <a:spAutoFit/>
          </a:bodyPr>
          <a:lstStyle/>
          <a:p>
            <a:r>
              <a:rPr lang="en-US" dirty="0"/>
              <a:t>(Courtesy USGS)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905" y="0"/>
            <a:ext cx="5818340" cy="839244"/>
          </a:xfrm>
        </p:spPr>
        <p:txBody>
          <a:bodyPr/>
          <a:lstStyle/>
          <a:p>
            <a:r>
              <a:rPr lang="en-US" dirty="0" err="1" smtClean="0"/>
              <a:t>Cloropleth</a:t>
            </a:r>
            <a:r>
              <a:rPr lang="en-US" dirty="0" smtClean="0"/>
              <a:t> Maps</a:t>
            </a:r>
            <a:endParaRPr lang="en-US" dirty="0"/>
          </a:p>
        </p:txBody>
      </p:sp>
      <p:sp>
        <p:nvSpPr>
          <p:cNvPr id="5" name="TextBox 4"/>
          <p:cNvSpPr txBox="1"/>
          <p:nvPr/>
        </p:nvSpPr>
        <p:spPr>
          <a:xfrm>
            <a:off x="154401" y="290643"/>
            <a:ext cx="2067969" cy="2708434"/>
          </a:xfrm>
          <a:prstGeom prst="rect">
            <a:avLst/>
          </a:prstGeom>
          <a:noFill/>
        </p:spPr>
        <p:txBody>
          <a:bodyPr wrap="square" rtlCol="0">
            <a:spAutoFit/>
          </a:bodyPr>
          <a:lstStyle/>
          <a:p>
            <a:r>
              <a:rPr lang="en-US" b="1" dirty="0" smtClean="0"/>
              <a:t>Title of Map? </a:t>
            </a:r>
            <a:r>
              <a:rPr lang="en-US" b="1" i="1" dirty="0" smtClean="0"/>
              <a:t>Fish or Meat for Dinner</a:t>
            </a:r>
          </a:p>
          <a:p>
            <a:endParaRPr lang="en-US" b="1" i="1" dirty="0" smtClean="0"/>
          </a:p>
          <a:p>
            <a:r>
              <a:rPr lang="en-US" b="1" u="sng" dirty="0" smtClean="0"/>
              <a:t>Short Description</a:t>
            </a:r>
          </a:p>
          <a:p>
            <a:r>
              <a:rPr lang="en-US" sz="1400" dirty="0" smtClean="0"/>
              <a:t>As can be seen from a juxtaposition of meat and fish consumption maps, globally fish consumption does not complement or supplement meat consumption. </a:t>
            </a:r>
            <a:endParaRPr lang="en-US" sz="1600" dirty="0"/>
          </a:p>
        </p:txBody>
      </p:sp>
      <p:pic>
        <p:nvPicPr>
          <p:cNvPr id="1028" name="Picture 4" descr="Meat_Fish_consum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049" y="653897"/>
            <a:ext cx="7144793" cy="53585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sh-protein-world-consum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485" y="3028074"/>
            <a:ext cx="5411409" cy="3435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313" y="2877626"/>
            <a:ext cx="3462334" cy="3908762"/>
          </a:xfrm>
          <a:prstGeom prst="rect">
            <a:avLst/>
          </a:prstGeom>
          <a:noFill/>
        </p:spPr>
        <p:txBody>
          <a:bodyPr wrap="square" rtlCol="0">
            <a:spAutoFit/>
          </a:bodyPr>
          <a:lstStyle/>
          <a:p>
            <a:r>
              <a:rPr lang="en-US" sz="1400" dirty="0"/>
              <a:t>Many of the </a:t>
            </a:r>
            <a:r>
              <a:rPr lang="en-US" sz="1400" dirty="0" smtClean="0"/>
              <a:t>countries</a:t>
            </a:r>
          </a:p>
          <a:p>
            <a:r>
              <a:rPr lang="en-US" sz="1400" dirty="0" smtClean="0"/>
              <a:t> </a:t>
            </a:r>
            <a:r>
              <a:rPr lang="en-US" sz="1400" dirty="0"/>
              <a:t>in the top “carnivorous</a:t>
            </a:r>
            <a:r>
              <a:rPr lang="en-US" sz="1400" dirty="0" smtClean="0"/>
              <a:t>”</a:t>
            </a:r>
          </a:p>
          <a:p>
            <a:r>
              <a:rPr lang="en-US" sz="1400" dirty="0" smtClean="0"/>
              <a:t> category (U.S</a:t>
            </a:r>
            <a:r>
              <a:rPr lang="en-US" sz="1400" dirty="0"/>
              <a:t>., Spain</a:t>
            </a:r>
            <a:r>
              <a:rPr lang="en-US" sz="1400" dirty="0" smtClean="0"/>
              <a:t>,</a:t>
            </a:r>
          </a:p>
          <a:p>
            <a:r>
              <a:rPr lang="en-US" sz="1400" dirty="0" smtClean="0"/>
              <a:t> </a:t>
            </a:r>
            <a:r>
              <a:rPr lang="en-US" sz="1400" dirty="0"/>
              <a:t>Australia, &amp;</a:t>
            </a:r>
            <a:r>
              <a:rPr lang="en-US" sz="1400" dirty="0" smtClean="0"/>
              <a:t> New Zealand) are </a:t>
            </a:r>
            <a:r>
              <a:rPr lang="en-US" sz="1400" dirty="0"/>
              <a:t>also in the top fish-eating category, consuming more than 20 pounds of fish per capita annually. Canada and most countries in Western and Northern Europe too consume a lot of meat, as well as fish. However, meat-loving Argentineans and Brazilians eat relatively little fish, less than 10 pounds a year.</a:t>
            </a:r>
          </a:p>
          <a:p>
            <a:endParaRPr lang="en-US" dirty="0"/>
          </a:p>
          <a:p>
            <a:r>
              <a:rPr lang="en-US" sz="1600" b="1" u="sng" dirty="0"/>
              <a:t>Source:</a:t>
            </a:r>
          </a:p>
          <a:p>
            <a:r>
              <a:rPr lang="en-US" sz="1400" dirty="0">
                <a:hlinkClick r:id="rId4"/>
              </a:rPr>
              <a:t>http://www.geocurrents.info/cultural-geography/culinary-geography/global-geography-of-meat-and-fish-consumption</a:t>
            </a:r>
            <a:endParaRPr lang="en-US" sz="14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sd.harvard.edu/gis/manual/normalize/ed_attai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25" y="551145"/>
            <a:ext cx="6560575" cy="6560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2886" y="0"/>
            <a:ext cx="6306855" cy="879019"/>
          </a:xfrm>
        </p:spPr>
        <p:txBody>
          <a:bodyPr/>
          <a:lstStyle/>
          <a:p>
            <a:r>
              <a:rPr lang="en-US" dirty="0" smtClean="0"/>
              <a:t>Proportional Symbol Maps</a:t>
            </a:r>
            <a:endParaRPr lang="en-US" dirty="0"/>
          </a:p>
        </p:txBody>
      </p:sp>
      <p:sp>
        <p:nvSpPr>
          <p:cNvPr id="5" name="TextBox 4"/>
          <p:cNvSpPr txBox="1"/>
          <p:nvPr/>
        </p:nvSpPr>
        <p:spPr>
          <a:xfrm>
            <a:off x="66719" y="791337"/>
            <a:ext cx="2952054" cy="5847755"/>
          </a:xfrm>
          <a:prstGeom prst="rect">
            <a:avLst/>
          </a:prstGeom>
          <a:noFill/>
        </p:spPr>
        <p:txBody>
          <a:bodyPr wrap="square" rtlCol="0">
            <a:spAutoFit/>
          </a:bodyPr>
          <a:lstStyle/>
          <a:p>
            <a:r>
              <a:rPr lang="en-US" b="1" u="sng" dirty="0" smtClean="0"/>
              <a:t>Title of </a:t>
            </a:r>
            <a:r>
              <a:rPr lang="en-US" b="1" u="sng" dirty="0" smtClean="0"/>
              <a:t>Map</a:t>
            </a:r>
            <a:r>
              <a:rPr lang="en-US" b="1" u="sng" dirty="0"/>
              <a:t>:</a:t>
            </a:r>
            <a:r>
              <a:rPr lang="en-US" b="1" u="sng" dirty="0" smtClean="0"/>
              <a:t> </a:t>
            </a:r>
          </a:p>
          <a:p>
            <a:r>
              <a:rPr lang="en-US" b="1" i="1" dirty="0" smtClean="0"/>
              <a:t>Educational Attainment in Urban Boston </a:t>
            </a:r>
            <a:endParaRPr lang="en-US" b="1" i="1" dirty="0" smtClean="0"/>
          </a:p>
          <a:p>
            <a:r>
              <a:rPr lang="en-US" b="1" u="sng" dirty="0" smtClean="0"/>
              <a:t>Short Description</a:t>
            </a:r>
          </a:p>
          <a:p>
            <a:r>
              <a:rPr lang="en-US" sz="1400" dirty="0"/>
              <a:t>E</a:t>
            </a:r>
            <a:r>
              <a:rPr lang="en-US" sz="1400" dirty="0" smtClean="0"/>
              <a:t>ach </a:t>
            </a:r>
            <a:r>
              <a:rPr lang="en-US" sz="1400" dirty="0"/>
              <a:t>census tract has a row of bar charts, the height of each bar determined by the number of people having attained a certain level of education. </a:t>
            </a:r>
            <a:r>
              <a:rPr lang="en-US" sz="1400" dirty="0" smtClean="0"/>
              <a:t>Since </a:t>
            </a:r>
            <a:r>
              <a:rPr lang="en-US" sz="1400" dirty="0"/>
              <a:t>the boundaries of the tracts are shown, the user's eye can weigh the amount of color in the bar chart, and compare it with the size of the area around </a:t>
            </a:r>
            <a:r>
              <a:rPr lang="en-US" sz="1400" dirty="0" smtClean="0"/>
              <a:t>it.</a:t>
            </a:r>
            <a:endParaRPr lang="en-US" sz="1400" dirty="0"/>
          </a:p>
          <a:p>
            <a:r>
              <a:rPr lang="en-US" sz="1400" dirty="0"/>
              <a:t>This technique reveals interesting patterns within and among census tracts. Note that the bar charts in tracts along the </a:t>
            </a:r>
            <a:r>
              <a:rPr lang="en-US" sz="1400" dirty="0"/>
              <a:t>C</a:t>
            </a:r>
            <a:r>
              <a:rPr lang="en-US" sz="1400" dirty="0" smtClean="0"/>
              <a:t>harles River </a:t>
            </a:r>
            <a:r>
              <a:rPr lang="en-US" sz="1400" dirty="0"/>
              <a:t>slope up </a:t>
            </a:r>
            <a:r>
              <a:rPr lang="en-US" sz="1400" dirty="0" smtClean="0"/>
              <a:t>and the </a:t>
            </a:r>
            <a:r>
              <a:rPr lang="en-US" sz="1400" dirty="0"/>
              <a:t>north, there are tracts whose charts slope down, indicating a relative majority of people with lower levels of education. </a:t>
            </a:r>
            <a:endParaRPr lang="en-US" sz="1400" dirty="0" smtClean="0"/>
          </a:p>
          <a:p>
            <a:endParaRPr lang="en-US" sz="1400" dirty="0" smtClean="0"/>
          </a:p>
          <a:p>
            <a:r>
              <a:rPr lang="en-US" sz="1400" b="1" u="sng" dirty="0" smtClean="0"/>
              <a:t>Source</a:t>
            </a:r>
            <a:r>
              <a:rPr lang="en-US" sz="1400" b="1" dirty="0" smtClean="0"/>
              <a:t>: </a:t>
            </a:r>
            <a:r>
              <a:rPr lang="en-US" sz="1400" dirty="0">
                <a:hlinkClick r:id="rId4"/>
              </a:rPr>
              <a:t>http://www.gsd.harvard.edu/gis/manual/normalize/</a:t>
            </a:r>
            <a:endParaRPr lang="en-US" sz="1400" b="1" dirty="0"/>
          </a:p>
        </p:txBody>
      </p:sp>
    </p:spTree>
    <p:extLst>
      <p:ext uri="{BB962C8B-B14F-4D97-AF65-F5344CB8AC3E}">
        <p14:creationId xmlns:p14="http://schemas.microsoft.com/office/powerpoint/2010/main" val="90571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886" y="0"/>
            <a:ext cx="6306855" cy="879019"/>
          </a:xfrm>
        </p:spPr>
        <p:txBody>
          <a:bodyPr/>
          <a:lstStyle/>
          <a:p>
            <a:r>
              <a:rPr lang="en-US" dirty="0" smtClean="0"/>
              <a:t>Proportional Symbol Maps</a:t>
            </a:r>
            <a:endParaRPr lang="en-US" dirty="0"/>
          </a:p>
        </p:txBody>
      </p:sp>
      <p:sp>
        <p:nvSpPr>
          <p:cNvPr id="5" name="TextBox 4"/>
          <p:cNvSpPr txBox="1"/>
          <p:nvPr/>
        </p:nvSpPr>
        <p:spPr>
          <a:xfrm>
            <a:off x="129349" y="879019"/>
            <a:ext cx="3415518" cy="4062651"/>
          </a:xfrm>
          <a:prstGeom prst="rect">
            <a:avLst/>
          </a:prstGeom>
          <a:noFill/>
        </p:spPr>
        <p:txBody>
          <a:bodyPr wrap="square" rtlCol="0">
            <a:spAutoFit/>
          </a:bodyPr>
          <a:lstStyle/>
          <a:p>
            <a:r>
              <a:rPr lang="en-US" b="1" u="sng" dirty="0" smtClean="0"/>
              <a:t>Title of </a:t>
            </a:r>
            <a:r>
              <a:rPr lang="en-US" b="1" u="sng" dirty="0" smtClean="0"/>
              <a:t>Map:</a:t>
            </a:r>
          </a:p>
          <a:p>
            <a:r>
              <a:rPr lang="en-US" b="1" i="1" dirty="0" smtClean="0"/>
              <a:t>Internet Users in Europe, 2004</a:t>
            </a:r>
            <a:endParaRPr lang="en-US" b="1" i="1" dirty="0"/>
          </a:p>
          <a:p>
            <a:endParaRPr lang="en-US" b="1" u="sng" dirty="0" smtClean="0"/>
          </a:p>
          <a:p>
            <a:r>
              <a:rPr lang="en-US" b="1" u="sng" dirty="0" smtClean="0"/>
              <a:t>Short Description</a:t>
            </a:r>
          </a:p>
          <a:p>
            <a:r>
              <a:rPr lang="en-US" sz="1400" dirty="0"/>
              <a:t>Caution </a:t>
            </a:r>
            <a:r>
              <a:rPr lang="en-US" sz="1400" dirty="0" smtClean="0"/>
              <a:t>should be used when looking at proportional </a:t>
            </a:r>
            <a:r>
              <a:rPr lang="en-US" sz="1400" dirty="0"/>
              <a:t>circles</a:t>
            </a:r>
            <a:r>
              <a:rPr lang="en-US" sz="1400" dirty="0" smtClean="0"/>
              <a:t>. For example the </a:t>
            </a:r>
            <a:r>
              <a:rPr lang="en-US" sz="1400" dirty="0"/>
              <a:t>Northern countries of Europe tend to have a higher percentage of their populations online </a:t>
            </a:r>
            <a:r>
              <a:rPr lang="en-US" sz="1400" dirty="0" smtClean="0"/>
              <a:t>however the viewer might also assume that they have </a:t>
            </a:r>
            <a:r>
              <a:rPr lang="en-US" sz="1400" b="1" u="sng" dirty="0" smtClean="0"/>
              <a:t>large(r)</a:t>
            </a:r>
            <a:r>
              <a:rPr lang="en-US" sz="1400" dirty="0" smtClean="0"/>
              <a:t> populations when in fact it is simply a larger % of their population that are internet users. </a:t>
            </a:r>
            <a:endParaRPr lang="en-US" sz="1400" dirty="0" smtClean="0"/>
          </a:p>
          <a:p>
            <a:endParaRPr lang="en-US" dirty="0" smtClean="0"/>
          </a:p>
          <a:p>
            <a:r>
              <a:rPr lang="en-US" sz="1400" b="1" u="sng" dirty="0" smtClean="0"/>
              <a:t>Source</a:t>
            </a:r>
            <a:r>
              <a:rPr lang="en-US" sz="1400" b="1" dirty="0" smtClean="0"/>
              <a:t>:</a:t>
            </a:r>
          </a:p>
          <a:p>
            <a:r>
              <a:rPr lang="en-US" sz="1400" dirty="0">
                <a:hlinkClick r:id="rId3"/>
              </a:rPr>
              <a:t>http://www.geog.ucsb.edu/~</a:t>
            </a:r>
            <a:r>
              <a:rPr lang="en-US" sz="1400" dirty="0" smtClean="0">
                <a:hlinkClick r:id="rId3"/>
              </a:rPr>
              <a:t>jeff/gis/proportional_symbols.html</a:t>
            </a:r>
            <a:endParaRPr lang="en-US" sz="1400" dirty="0" smtClean="0"/>
          </a:p>
          <a:p>
            <a:endParaRPr lang="en-US" sz="1400" b="1" dirty="0"/>
          </a:p>
        </p:txBody>
      </p:sp>
      <p:pic>
        <p:nvPicPr>
          <p:cNvPr id="2052" name="Picture 4" descr="http://www.geog.ucsb.edu/~jeff/gis/proportional_symbols_files/ma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226" y="703653"/>
            <a:ext cx="4742102" cy="6095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9494" y="778500"/>
            <a:ext cx="6764506" cy="5406339"/>
          </a:xfrm>
          <a:prstGeom prst="rect">
            <a:avLst/>
          </a:prstGeom>
        </p:spPr>
      </p:pic>
      <p:sp>
        <p:nvSpPr>
          <p:cNvPr id="2" name="Title 1"/>
          <p:cNvSpPr>
            <a:spLocks noGrp="1"/>
          </p:cNvSpPr>
          <p:nvPr>
            <p:ph type="title"/>
          </p:nvPr>
        </p:nvSpPr>
        <p:spPr>
          <a:xfrm>
            <a:off x="1957855" y="-223402"/>
            <a:ext cx="4691794" cy="1143000"/>
          </a:xfrm>
        </p:spPr>
        <p:txBody>
          <a:bodyPr/>
          <a:lstStyle/>
          <a:p>
            <a:r>
              <a:rPr lang="en-US" dirty="0" smtClean="0"/>
              <a:t>Flow Line Maps</a:t>
            </a:r>
            <a:endParaRPr lang="en-US" dirty="0"/>
          </a:p>
        </p:txBody>
      </p:sp>
      <p:sp>
        <p:nvSpPr>
          <p:cNvPr id="6" name="TextBox 5"/>
          <p:cNvSpPr txBox="1"/>
          <p:nvPr/>
        </p:nvSpPr>
        <p:spPr>
          <a:xfrm>
            <a:off x="52537" y="613890"/>
            <a:ext cx="2591167" cy="5940089"/>
          </a:xfrm>
          <a:prstGeom prst="rect">
            <a:avLst/>
          </a:prstGeom>
          <a:noFill/>
        </p:spPr>
        <p:txBody>
          <a:bodyPr wrap="square" rtlCol="0">
            <a:spAutoFit/>
          </a:bodyPr>
          <a:lstStyle/>
          <a:p>
            <a:r>
              <a:rPr lang="en-US" b="1" u="sng" dirty="0" smtClean="0"/>
              <a:t>Title of Map</a:t>
            </a:r>
            <a:r>
              <a:rPr lang="en-US" b="1" dirty="0" smtClean="0"/>
              <a:t>: </a:t>
            </a:r>
          </a:p>
          <a:p>
            <a:r>
              <a:rPr lang="en-US" b="1" i="1" dirty="0" smtClean="0"/>
              <a:t>US Immigration in 2007</a:t>
            </a:r>
          </a:p>
          <a:p>
            <a:endParaRPr lang="en-US" b="1" dirty="0" smtClean="0"/>
          </a:p>
          <a:p>
            <a:r>
              <a:rPr lang="en-US" sz="1600" b="1" u="sng" dirty="0" smtClean="0"/>
              <a:t>Short Description</a:t>
            </a:r>
            <a:r>
              <a:rPr lang="en-US" sz="1600" b="1" dirty="0" smtClean="0"/>
              <a:t>:</a:t>
            </a:r>
            <a:r>
              <a:rPr lang="en-US" sz="1600" dirty="0" smtClean="0"/>
              <a:t> </a:t>
            </a:r>
            <a:r>
              <a:rPr lang="en-US" sz="1600" i="1" dirty="0"/>
              <a:t>In this map, the flow line width is proportional to the total immigration from that continent in 2007.  This was</a:t>
            </a:r>
            <a:r>
              <a:rPr lang="en-US" sz="1600" i="1" dirty="0" smtClean="0"/>
              <a:t> calculated by </a:t>
            </a:r>
            <a:r>
              <a:rPr lang="en-US" sz="1600" i="1" dirty="0"/>
              <a:t>using an equation and data collected by the U.S. Dept. of Homeland Security</a:t>
            </a:r>
            <a:r>
              <a:rPr lang="en-US" sz="1600" i="1" dirty="0" smtClean="0"/>
              <a:t>. Caution should be used when viewing the flow lines because they do not indicate where migrants actually ended up living</a:t>
            </a:r>
            <a:endParaRPr lang="en-US" sz="1600" b="1" i="1" u="sng" dirty="0" smtClean="0"/>
          </a:p>
          <a:p>
            <a:endParaRPr lang="en-US" dirty="0" smtClean="0"/>
          </a:p>
          <a:p>
            <a:r>
              <a:rPr lang="en-US" b="1" u="sng" dirty="0" smtClean="0"/>
              <a:t>Source</a:t>
            </a:r>
            <a:r>
              <a:rPr lang="en-US" b="1" dirty="0" smtClean="0"/>
              <a:t>: </a:t>
            </a:r>
            <a:r>
              <a:rPr lang="en-US" sz="1600" dirty="0" smtClean="0">
                <a:hlinkClick r:id="rId3"/>
              </a:rPr>
              <a:t>http://lej11.blogspot.com/2013/03/cartographic-skills-lab-10-flow-maps.html</a:t>
            </a:r>
            <a:endParaRPr lang="en-US" sz="1600"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2011</TotalTime>
  <Words>676</Words>
  <Application>Microsoft Office PowerPoint</Application>
  <PresentationFormat>On-screen Show (4:3)</PresentationFormat>
  <Paragraphs>77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Thematic Maps</vt:lpstr>
      <vt:lpstr>Dot Maps</vt:lpstr>
      <vt:lpstr>Dot Maps</vt:lpstr>
      <vt:lpstr>Isoline Maps</vt:lpstr>
      <vt:lpstr>Isoline Maps</vt:lpstr>
      <vt:lpstr>Cloropleth Maps</vt:lpstr>
      <vt:lpstr>Proportional Symbol Maps</vt:lpstr>
      <vt:lpstr>Proportional Symbol Maps</vt:lpstr>
      <vt:lpstr>Flow Line Maps</vt:lpstr>
      <vt:lpstr>Online Thematic Map Examples</vt:lpstr>
    </vt:vector>
  </TitlesOfParts>
  <Company>Monarch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Thematic Maps</dc:title>
  <dc:creator>Kathy DiCarlo</dc:creator>
  <cp:lastModifiedBy>Matt Dicarlo</cp:lastModifiedBy>
  <cp:revision>11</cp:revision>
  <dcterms:created xsi:type="dcterms:W3CDTF">2013-12-31T19:47:07Z</dcterms:created>
  <dcterms:modified xsi:type="dcterms:W3CDTF">2014-01-15T16:00:04Z</dcterms:modified>
</cp:coreProperties>
</file>